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7"/>
  </p:notesMasterIdLst>
  <p:sldIdLst>
    <p:sldId id="256" r:id="rId2"/>
    <p:sldId id="361" r:id="rId3"/>
    <p:sldId id="354" r:id="rId4"/>
    <p:sldId id="360" r:id="rId5"/>
    <p:sldId id="362" r:id="rId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3838">
          <p15:clr>
            <a:srgbClr val="A4A3A4"/>
          </p15:clr>
        </p15:guide>
        <p15:guide id="3" pos="340">
          <p15:clr>
            <a:srgbClr val="A4A3A4"/>
          </p15:clr>
        </p15:guide>
        <p15:guide id="4" pos="5420">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133"/>
    <a:srgbClr val="6C6C6C"/>
    <a:srgbClr val="E6E6E6"/>
    <a:srgbClr val="3F98BD"/>
    <a:srgbClr val="000000"/>
    <a:srgbClr val="0096AA"/>
    <a:srgbClr val="C7E2F2"/>
    <a:srgbClr val="C1860F"/>
    <a:srgbClr val="D291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14869" autoAdjust="0"/>
  </p:normalViewPr>
  <p:slideViewPr>
    <p:cSldViewPr snapToObjects="1" showGuides="1">
      <p:cViewPr varScale="1">
        <p:scale>
          <a:sx n="10" d="100"/>
          <a:sy n="10" d="100"/>
        </p:scale>
        <p:origin x="1614" y="27"/>
      </p:cViewPr>
      <p:guideLst>
        <p:guide orient="horz" pos="754"/>
        <p:guide orient="horz" pos="3838"/>
        <p:guide pos="340"/>
        <p:guide pos="5420"/>
        <p:guide pos="2880"/>
      </p:guideLst>
    </p:cSldViewPr>
  </p:slideViewPr>
  <p:notesTextViewPr>
    <p:cViewPr>
      <p:scale>
        <a:sx n="1" d="1"/>
        <a:sy n="1" d="1"/>
      </p:scale>
      <p:origin x="0" y="-12996"/>
    </p:cViewPr>
  </p:notesTextViewPr>
  <p:sorterViewPr>
    <p:cViewPr>
      <p:scale>
        <a:sx n="80" d="100"/>
        <a:sy n="80" d="100"/>
      </p:scale>
      <p:origin x="0" y="-48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B291C-F3AD-48FF-968D-49161A4FEC49}" type="doc">
      <dgm:prSet loTypeId="urn:microsoft.com/office/officeart/2005/8/layout/vList3" loCatId="picture" qsTypeId="urn:microsoft.com/office/officeart/2005/8/quickstyle/simple4" qsCatId="simple" csTypeId="urn:microsoft.com/office/officeart/2005/8/colors/accent1_1" csCatId="accent1" phldr="1"/>
      <dgm:spPr/>
      <dgm:t>
        <a:bodyPr/>
        <a:lstStyle/>
        <a:p>
          <a:endParaRPr lang="en-US"/>
        </a:p>
      </dgm:t>
    </dgm:pt>
    <dgm:pt modelId="{CAE18CF0-FF33-472B-A81B-38169380FC91}">
      <dgm:prSet phldrT="[Text]" custT="1"/>
      <dgm:spPr/>
      <dgm:t>
        <a:bodyPr/>
        <a:lstStyle/>
        <a:p>
          <a:r>
            <a:rPr lang="en-GB" sz="1300" dirty="0"/>
            <a:t>Joachim Denil</a:t>
          </a:r>
        </a:p>
      </dgm:t>
    </dgm:pt>
    <dgm:pt modelId="{AA835A79-CDA4-42FE-A115-9CF727168CB3}" type="parTrans" cxnId="{5903D81D-6402-4A65-842C-E770C07148A8}">
      <dgm:prSet/>
      <dgm:spPr/>
      <dgm:t>
        <a:bodyPr/>
        <a:lstStyle/>
        <a:p>
          <a:endParaRPr lang="en-GB" sz="1300"/>
        </a:p>
      </dgm:t>
    </dgm:pt>
    <dgm:pt modelId="{78C9AD2C-DD9F-473B-8219-2E267A490696}" type="sibTrans" cxnId="{5903D81D-6402-4A65-842C-E770C07148A8}">
      <dgm:prSet/>
      <dgm:spPr/>
      <dgm:t>
        <a:bodyPr/>
        <a:lstStyle/>
        <a:p>
          <a:endParaRPr lang="en-GB" sz="1300"/>
        </a:p>
      </dgm:t>
    </dgm:pt>
    <dgm:pt modelId="{0D26BA44-0AF3-4E60-9FAE-9F1A8CAB3059}">
      <dgm:prSet phldrT="[Text]" custT="1"/>
      <dgm:spPr/>
      <dgm:t>
        <a:bodyPr/>
        <a:lstStyle/>
        <a:p>
          <a:r>
            <a:rPr lang="en-GB" sz="1200" dirty="0"/>
            <a:t>Stijn Derammelaere</a:t>
          </a:r>
        </a:p>
      </dgm:t>
    </dgm:pt>
    <dgm:pt modelId="{ADC1B17A-792E-41B4-A97E-F5A7EFF5E4B3}" type="parTrans" cxnId="{30780BFC-C33E-4068-8C0F-1BEEB087359E}">
      <dgm:prSet/>
      <dgm:spPr/>
      <dgm:t>
        <a:bodyPr/>
        <a:lstStyle/>
        <a:p>
          <a:endParaRPr lang="en-US"/>
        </a:p>
      </dgm:t>
    </dgm:pt>
    <dgm:pt modelId="{60DB5A24-0227-446E-B83C-F53305F2600F}" type="sibTrans" cxnId="{30780BFC-C33E-4068-8C0F-1BEEB087359E}">
      <dgm:prSet/>
      <dgm:spPr/>
      <dgm:t>
        <a:bodyPr/>
        <a:lstStyle/>
        <a:p>
          <a:endParaRPr lang="en-US"/>
        </a:p>
      </dgm:t>
    </dgm:pt>
    <dgm:pt modelId="{BD84FFED-1225-4C39-A72C-582F28106245}" type="pres">
      <dgm:prSet presAssocID="{BA8B291C-F3AD-48FF-968D-49161A4FEC49}" presName="linearFlow" presStyleCnt="0">
        <dgm:presLayoutVars>
          <dgm:dir/>
          <dgm:resizeHandles val="exact"/>
        </dgm:presLayoutVars>
      </dgm:prSet>
      <dgm:spPr/>
    </dgm:pt>
    <dgm:pt modelId="{427CBE47-69D3-41DF-A387-207422DD74E8}" type="pres">
      <dgm:prSet presAssocID="{CAE18CF0-FF33-472B-A81B-38169380FC91}" presName="composite" presStyleCnt="0"/>
      <dgm:spPr/>
    </dgm:pt>
    <dgm:pt modelId="{D4A2CD5D-F2D4-40DE-8146-4EBB4BD0801A}" type="pres">
      <dgm:prSet presAssocID="{CAE18CF0-FF33-472B-A81B-38169380FC91}" presName="imgShp" presStyleLbl="fgImgPlace1" presStyleIdx="0" presStyleCnt="2"/>
      <dgm:spPr>
        <a:blipFill>
          <a:blip xmlns:r="http://schemas.openxmlformats.org/officeDocument/2006/relationships" r:embed="rId1"/>
          <a:srcRect/>
          <a:stretch>
            <a:fillRect/>
          </a:stretch>
        </a:blipFill>
      </dgm:spPr>
    </dgm:pt>
    <dgm:pt modelId="{3A09AFBF-6708-40C2-947D-F5FE42002762}" type="pres">
      <dgm:prSet presAssocID="{CAE18CF0-FF33-472B-A81B-38169380FC91}" presName="txShp" presStyleLbl="node1" presStyleIdx="0" presStyleCnt="2">
        <dgm:presLayoutVars>
          <dgm:bulletEnabled val="1"/>
        </dgm:presLayoutVars>
      </dgm:prSet>
      <dgm:spPr/>
    </dgm:pt>
    <dgm:pt modelId="{435F3024-6AF1-44A0-AC58-73152E5D9E9C}" type="pres">
      <dgm:prSet presAssocID="{78C9AD2C-DD9F-473B-8219-2E267A490696}" presName="spacing" presStyleCnt="0"/>
      <dgm:spPr/>
    </dgm:pt>
    <dgm:pt modelId="{AB78C62B-1506-464F-9D92-3348AB82D552}" type="pres">
      <dgm:prSet presAssocID="{0D26BA44-0AF3-4E60-9FAE-9F1A8CAB3059}" presName="composite" presStyleCnt="0"/>
      <dgm:spPr/>
    </dgm:pt>
    <dgm:pt modelId="{5DECC392-0507-406E-B4DC-81A577B9BCC9}" type="pres">
      <dgm:prSet presAssocID="{0D26BA44-0AF3-4E60-9FAE-9F1A8CAB3059}" presName="imgShp" presStyleLbl="fgImgPlace1" presStyleIdx="1" presStyleCnt="2"/>
      <dgm:spPr>
        <a:blipFill>
          <a:blip xmlns:r="http://schemas.openxmlformats.org/officeDocument/2006/relationships" r:embed="rId2"/>
          <a:srcRect/>
          <a:stretch>
            <a:fillRect/>
          </a:stretch>
        </a:blipFill>
      </dgm:spPr>
    </dgm:pt>
    <dgm:pt modelId="{5339D982-B9D0-427B-9D86-E70AE5F7BA02}" type="pres">
      <dgm:prSet presAssocID="{0D26BA44-0AF3-4E60-9FAE-9F1A8CAB3059}" presName="txShp" presStyleLbl="node1" presStyleIdx="1" presStyleCnt="2">
        <dgm:presLayoutVars>
          <dgm:bulletEnabled val="1"/>
        </dgm:presLayoutVars>
      </dgm:prSet>
      <dgm:spPr/>
    </dgm:pt>
  </dgm:ptLst>
  <dgm:cxnLst>
    <dgm:cxn modelId="{5903D81D-6402-4A65-842C-E770C07148A8}" srcId="{BA8B291C-F3AD-48FF-968D-49161A4FEC49}" destId="{CAE18CF0-FF33-472B-A81B-38169380FC91}" srcOrd="0" destOrd="0" parTransId="{AA835A79-CDA4-42FE-A115-9CF727168CB3}" sibTransId="{78C9AD2C-DD9F-473B-8219-2E267A490696}"/>
    <dgm:cxn modelId="{6D657455-5FBB-4980-B018-FDC73B7F7ABB}" type="presOf" srcId="{0D26BA44-0AF3-4E60-9FAE-9F1A8CAB3059}" destId="{5339D982-B9D0-427B-9D86-E70AE5F7BA02}" srcOrd="0" destOrd="0" presId="urn:microsoft.com/office/officeart/2005/8/layout/vList3"/>
    <dgm:cxn modelId="{92B919BB-A1EB-4915-9530-7946FBEBCC1C}" type="presOf" srcId="{BA8B291C-F3AD-48FF-968D-49161A4FEC49}" destId="{BD84FFED-1225-4C39-A72C-582F28106245}" srcOrd="0" destOrd="0" presId="urn:microsoft.com/office/officeart/2005/8/layout/vList3"/>
    <dgm:cxn modelId="{9DF786E0-206D-4213-AB08-F58E15DBD88B}" type="presOf" srcId="{CAE18CF0-FF33-472B-A81B-38169380FC91}" destId="{3A09AFBF-6708-40C2-947D-F5FE42002762}" srcOrd="0" destOrd="0" presId="urn:microsoft.com/office/officeart/2005/8/layout/vList3"/>
    <dgm:cxn modelId="{30780BFC-C33E-4068-8C0F-1BEEB087359E}" srcId="{BA8B291C-F3AD-48FF-968D-49161A4FEC49}" destId="{0D26BA44-0AF3-4E60-9FAE-9F1A8CAB3059}" srcOrd="1" destOrd="0" parTransId="{ADC1B17A-792E-41B4-A97E-F5A7EFF5E4B3}" sibTransId="{60DB5A24-0227-446E-B83C-F53305F2600F}"/>
    <dgm:cxn modelId="{98CED928-F7EF-4924-88B8-0FF5EB69D0B9}" type="presParOf" srcId="{BD84FFED-1225-4C39-A72C-582F28106245}" destId="{427CBE47-69D3-41DF-A387-207422DD74E8}" srcOrd="0" destOrd="0" presId="urn:microsoft.com/office/officeart/2005/8/layout/vList3"/>
    <dgm:cxn modelId="{B2D4DD07-CFA9-4EB1-85D1-632B31D3B8DD}" type="presParOf" srcId="{427CBE47-69D3-41DF-A387-207422DD74E8}" destId="{D4A2CD5D-F2D4-40DE-8146-4EBB4BD0801A}" srcOrd="0" destOrd="0" presId="urn:microsoft.com/office/officeart/2005/8/layout/vList3"/>
    <dgm:cxn modelId="{3C042F09-DE5F-4FDB-84C7-82A1F7DE8586}" type="presParOf" srcId="{427CBE47-69D3-41DF-A387-207422DD74E8}" destId="{3A09AFBF-6708-40C2-947D-F5FE42002762}" srcOrd="1" destOrd="0" presId="urn:microsoft.com/office/officeart/2005/8/layout/vList3"/>
    <dgm:cxn modelId="{2D9B07E9-56EE-4632-9346-48EF6CB78569}" type="presParOf" srcId="{BD84FFED-1225-4C39-A72C-582F28106245}" destId="{435F3024-6AF1-44A0-AC58-73152E5D9E9C}" srcOrd="1" destOrd="0" presId="urn:microsoft.com/office/officeart/2005/8/layout/vList3"/>
    <dgm:cxn modelId="{3A409D63-AFE4-48D1-A0C7-0306ACC7F179}" type="presParOf" srcId="{BD84FFED-1225-4C39-A72C-582F28106245}" destId="{AB78C62B-1506-464F-9D92-3348AB82D552}" srcOrd="2" destOrd="0" presId="urn:microsoft.com/office/officeart/2005/8/layout/vList3"/>
    <dgm:cxn modelId="{5749DB63-E91A-4F3A-A200-915641784E55}" type="presParOf" srcId="{AB78C62B-1506-464F-9D92-3348AB82D552}" destId="{5DECC392-0507-406E-B4DC-81A577B9BCC9}" srcOrd="0" destOrd="0" presId="urn:microsoft.com/office/officeart/2005/8/layout/vList3"/>
    <dgm:cxn modelId="{7B96CE8A-4C6D-44A2-B710-7133E96350A5}" type="presParOf" srcId="{AB78C62B-1506-464F-9D92-3348AB82D552}" destId="{5339D982-B9D0-427B-9D86-E70AE5F7BA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9AFBF-6708-40C2-947D-F5FE42002762}">
      <dsp:nvSpPr>
        <dsp:cNvPr id="0" name=""/>
        <dsp:cNvSpPr/>
      </dsp:nvSpPr>
      <dsp:spPr>
        <a:xfrm rot="10800000">
          <a:off x="467619" y="797"/>
          <a:ext cx="1436400" cy="423277"/>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54" tIns="49530" rIns="92456" bIns="49530" numCol="1" spcCol="1270" anchor="ctr" anchorCtr="0">
          <a:noAutofit/>
        </a:bodyPr>
        <a:lstStyle/>
        <a:p>
          <a:pPr marL="0" lvl="0" indent="0" algn="ctr" defTabSz="577850">
            <a:lnSpc>
              <a:spcPct val="90000"/>
            </a:lnSpc>
            <a:spcBef>
              <a:spcPct val="0"/>
            </a:spcBef>
            <a:spcAft>
              <a:spcPct val="35000"/>
            </a:spcAft>
            <a:buNone/>
          </a:pPr>
          <a:r>
            <a:rPr lang="en-GB" sz="1300" kern="1200" dirty="0"/>
            <a:t>Joachim Denil</a:t>
          </a:r>
        </a:p>
      </dsp:txBody>
      <dsp:txXfrm rot="10800000">
        <a:off x="573438" y="797"/>
        <a:ext cx="1330581" cy="423277"/>
      </dsp:txXfrm>
    </dsp:sp>
    <dsp:sp modelId="{D4A2CD5D-F2D4-40DE-8146-4EBB4BD0801A}">
      <dsp:nvSpPr>
        <dsp:cNvPr id="0" name=""/>
        <dsp:cNvSpPr/>
      </dsp:nvSpPr>
      <dsp:spPr>
        <a:xfrm>
          <a:off x="255980" y="797"/>
          <a:ext cx="423277" cy="423277"/>
        </a:xfrm>
        <a:prstGeom prst="ellipse">
          <a:avLst/>
        </a:prstGeom>
        <a:blipFill>
          <a:blip xmlns:r="http://schemas.openxmlformats.org/officeDocument/2006/relationships" r:embed="rId1"/>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339D982-B9D0-427B-9D86-E70AE5F7BA02}">
      <dsp:nvSpPr>
        <dsp:cNvPr id="0" name=""/>
        <dsp:cNvSpPr/>
      </dsp:nvSpPr>
      <dsp:spPr>
        <a:xfrm rot="10800000">
          <a:off x="467619" y="550427"/>
          <a:ext cx="1436400" cy="423277"/>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54"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t>Stijn Derammelaere</a:t>
          </a:r>
        </a:p>
      </dsp:txBody>
      <dsp:txXfrm rot="10800000">
        <a:off x="573438" y="550427"/>
        <a:ext cx="1330581" cy="423277"/>
      </dsp:txXfrm>
    </dsp:sp>
    <dsp:sp modelId="{5DECC392-0507-406E-B4DC-81A577B9BCC9}">
      <dsp:nvSpPr>
        <dsp:cNvPr id="0" name=""/>
        <dsp:cNvSpPr/>
      </dsp:nvSpPr>
      <dsp:spPr>
        <a:xfrm>
          <a:off x="255980" y="550427"/>
          <a:ext cx="423277" cy="423277"/>
        </a:xfrm>
        <a:prstGeom prst="ellipse">
          <a:avLst/>
        </a:prstGeom>
        <a:blipFill>
          <a:blip xmlns:r="http://schemas.openxmlformats.org/officeDocument/2006/relationships" r:embed="rId2"/>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7BB96-5CC4-4FBA-B6DA-4C0FA69C8B55}" type="datetimeFigureOut">
              <a:rPr lang="nl-NL" smtClean="0"/>
              <a:t>19-10-2018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9E7CB-B55B-433F-ACF3-9EACF2CD01B5}" type="slidenum">
              <a:rPr lang="nl-NL" smtClean="0"/>
              <a:t>‹#›</a:t>
            </a:fld>
            <a:endParaRPr lang="nl-NL"/>
          </a:p>
        </p:txBody>
      </p:sp>
    </p:spTree>
    <p:extLst>
      <p:ext uri="{BB962C8B-B14F-4D97-AF65-F5344CB8AC3E}">
        <p14:creationId xmlns:p14="http://schemas.microsoft.com/office/powerpoint/2010/main" val="82768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GB" sz="1200" dirty="0">
                <a:solidFill>
                  <a:schemeClr val="bg1"/>
                </a:solidFill>
              </a:rPr>
              <a:t>Subject</a:t>
            </a:r>
          </a:p>
          <a:p>
            <a:pPr marL="457200" indent="-457200">
              <a:buAutoNum type="arabicPeriod"/>
            </a:pPr>
            <a:r>
              <a:rPr lang="en-GB" sz="1200" dirty="0">
                <a:solidFill>
                  <a:schemeClr val="bg1"/>
                </a:solidFill>
              </a:rPr>
              <a:t>History</a:t>
            </a:r>
          </a:p>
          <a:p>
            <a:pPr marL="457200" indent="-457200">
              <a:buAutoNum type="arabicPeriod"/>
            </a:pPr>
            <a:r>
              <a:rPr lang="en-GB" sz="1200" dirty="0">
                <a:solidFill>
                  <a:schemeClr val="bg1"/>
                </a:solidFill>
              </a:rPr>
              <a:t>Current Structure</a:t>
            </a:r>
          </a:p>
          <a:p>
            <a:pPr marL="457200" indent="-457200">
              <a:buAutoNum type="arabicPeriod"/>
            </a:pPr>
            <a:r>
              <a:rPr lang="en-GB" sz="1200" dirty="0">
                <a:solidFill>
                  <a:schemeClr val="bg1"/>
                </a:solidFill>
              </a:rPr>
              <a:t>Our work</a:t>
            </a:r>
          </a:p>
          <a:p>
            <a:pPr marL="457200" indent="-457200">
              <a:buAutoNum type="arabicPeriod"/>
            </a:pPr>
            <a:r>
              <a:rPr lang="en-GB" sz="1200" dirty="0">
                <a:solidFill>
                  <a:schemeClr val="bg1"/>
                </a:solidFill>
              </a:rPr>
              <a:t>Examples</a:t>
            </a:r>
          </a:p>
          <a:p>
            <a:pPr marL="457200" indent="-457200">
              <a:buAutoNum type="arabicPeriod"/>
            </a:pPr>
            <a:r>
              <a:rPr lang="en-GB" sz="1200" dirty="0">
                <a:solidFill>
                  <a:schemeClr val="bg1"/>
                </a:solidFill>
              </a:rPr>
              <a:t>Valorisation strategy</a:t>
            </a:r>
          </a:p>
          <a:p>
            <a:pPr marL="457200" indent="-457200">
              <a:buAutoNum type="arabicPeriod"/>
            </a:pPr>
            <a:r>
              <a:rPr lang="en-GB" sz="1200" dirty="0">
                <a:solidFill>
                  <a:schemeClr val="bg1"/>
                </a:solidFill>
              </a:rPr>
              <a:t>Challenges</a:t>
            </a:r>
          </a:p>
        </p:txBody>
      </p:sp>
      <p:sp>
        <p:nvSpPr>
          <p:cNvPr id="4" name="Slide Number Placeholder 3"/>
          <p:cNvSpPr>
            <a:spLocks noGrp="1"/>
          </p:cNvSpPr>
          <p:nvPr>
            <p:ph type="sldNum" sz="quarter" idx="10"/>
          </p:nvPr>
        </p:nvSpPr>
        <p:spPr/>
        <p:txBody>
          <a:bodyPr/>
          <a:lstStyle/>
          <a:p>
            <a:fld id="{2A99E7CB-B55B-433F-ACF3-9EACF2CD01B5}" type="slidenum">
              <a:rPr lang="nl-NL" smtClean="0"/>
              <a:t>1</a:t>
            </a:fld>
            <a:endParaRPr lang="nl-NL" dirty="0"/>
          </a:p>
        </p:txBody>
      </p:sp>
    </p:spTree>
    <p:extLst>
      <p:ext uri="{BB962C8B-B14F-4D97-AF65-F5344CB8AC3E}">
        <p14:creationId xmlns:p14="http://schemas.microsoft.com/office/powerpoint/2010/main" val="5421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2A99E7CB-B55B-433F-ACF3-9EACF2CD01B5}" type="slidenum">
              <a:rPr lang="nl-NL" smtClean="0"/>
              <a:t>2</a:t>
            </a:fld>
            <a:endParaRPr lang="nl-NL"/>
          </a:p>
        </p:txBody>
      </p:sp>
    </p:spTree>
    <p:extLst>
      <p:ext uri="{BB962C8B-B14F-4D97-AF65-F5344CB8AC3E}">
        <p14:creationId xmlns:p14="http://schemas.microsoft.com/office/powerpoint/2010/main" val="101687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NEXOR focusses on Cyber-Physical System ?</a:t>
            </a:r>
          </a:p>
          <a:p>
            <a:r>
              <a:rPr lang="en-US" dirty="0"/>
              <a:t>What is this ?</a:t>
            </a:r>
          </a:p>
          <a:p>
            <a:endParaRPr lang="en-US" dirty="0"/>
          </a:p>
          <a:p>
            <a:r>
              <a:rPr lang="en-US" i="1" dirty="0"/>
              <a:t>Cyber-Physical Systems (CPS) are integrations of computation, networking, and physical processes. Embedded computers and networks monitor and control the physical processes, with feedback loops where physical processes affect computations and vice versa. [http://cyberphysicalsystems.org/]</a:t>
            </a:r>
          </a:p>
          <a:p>
            <a:endParaRPr lang="en-US" i="1" dirty="0"/>
          </a:p>
          <a:p>
            <a:r>
              <a:rPr lang="en-GB" sz="1200" dirty="0"/>
              <a:t>Cyber</a:t>
            </a:r>
          </a:p>
          <a:p>
            <a:pPr marL="457200" indent="-457200">
              <a:buFont typeface="Arial" panose="020B0604020202020204" pitchFamily="34" charset="0"/>
              <a:buChar char="•"/>
            </a:pPr>
            <a:r>
              <a:rPr lang="en-GB" sz="1200" dirty="0"/>
              <a:t>(Embedded) processing</a:t>
            </a:r>
          </a:p>
          <a:p>
            <a:pPr marL="457200" indent="-457200">
              <a:buFont typeface="Arial" panose="020B0604020202020204" pitchFamily="34" charset="0"/>
              <a:buChar char="•"/>
            </a:pPr>
            <a:r>
              <a:rPr lang="en-GB" sz="1200" dirty="0"/>
              <a:t>Applied analytics and intelligence</a:t>
            </a:r>
          </a:p>
          <a:p>
            <a:endParaRPr lang="en-GB" sz="1200" dirty="0"/>
          </a:p>
          <a:p>
            <a:r>
              <a:rPr lang="en-GB" sz="1200" dirty="0"/>
              <a:t>Physical</a:t>
            </a:r>
          </a:p>
          <a:p>
            <a:pPr marL="457200" indent="-457200">
              <a:buFont typeface="Arial" panose="020B0604020202020204" pitchFamily="34" charset="0"/>
              <a:buChar char="•"/>
            </a:pPr>
            <a:r>
              <a:rPr lang="en-GB" sz="1200" dirty="0"/>
              <a:t>Interaction with physical world</a:t>
            </a:r>
          </a:p>
          <a:p>
            <a:pPr marL="457200" indent="-457200">
              <a:buFont typeface="Arial" panose="020B0604020202020204" pitchFamily="34" charset="0"/>
              <a:buChar char="•"/>
            </a:pPr>
            <a:r>
              <a:rPr lang="en-GB" sz="1200" dirty="0"/>
              <a:t>Based on physical models</a:t>
            </a:r>
          </a:p>
          <a:p>
            <a:endParaRPr lang="en-GB" sz="1200" dirty="0"/>
          </a:p>
          <a:p>
            <a:r>
              <a:rPr lang="en-GB" sz="1200" dirty="0"/>
              <a:t>Systems</a:t>
            </a:r>
          </a:p>
          <a:p>
            <a:pPr marL="457200" indent="-457200">
              <a:buFont typeface="Arial" panose="020B0604020202020204" pitchFamily="34" charset="0"/>
              <a:buChar char="•"/>
            </a:pPr>
            <a:r>
              <a:rPr lang="en-GB" sz="1200" dirty="0"/>
              <a:t>Engineered</a:t>
            </a:r>
          </a:p>
          <a:p>
            <a:pPr marL="457200" indent="-457200">
              <a:buFont typeface="Arial" panose="020B0604020202020204" pitchFamily="34" charset="0"/>
              <a:buChar char="•"/>
            </a:pPr>
            <a:r>
              <a:rPr lang="en-GB" sz="1200" dirty="0"/>
              <a:t>Consisting of multiple components</a:t>
            </a:r>
          </a:p>
          <a:p>
            <a:pPr marL="457200" indent="-457200">
              <a:buFont typeface="Arial" panose="020B0604020202020204" pitchFamily="34" charset="0"/>
              <a:buChar char="•"/>
            </a:pPr>
            <a:r>
              <a:rPr lang="en-GB" sz="1200" dirty="0"/>
              <a:t>Connected by networks</a:t>
            </a:r>
          </a:p>
          <a:p>
            <a:pPr marL="457200" indent="-457200">
              <a:buFont typeface="Arial" panose="020B0604020202020204" pitchFamily="34" charset="0"/>
              <a:buChar char="•"/>
            </a:pPr>
            <a:r>
              <a:rPr lang="en-GB" sz="1200" dirty="0"/>
              <a:t>Integrated approach</a:t>
            </a:r>
          </a:p>
        </p:txBody>
      </p:sp>
      <p:sp>
        <p:nvSpPr>
          <p:cNvPr id="4" name="Slide Number Placeholder 3"/>
          <p:cNvSpPr>
            <a:spLocks noGrp="1"/>
          </p:cNvSpPr>
          <p:nvPr>
            <p:ph type="sldNum" sz="quarter" idx="10"/>
          </p:nvPr>
        </p:nvSpPr>
        <p:spPr/>
        <p:txBody>
          <a:bodyPr/>
          <a:lstStyle/>
          <a:p>
            <a:fld id="{352E4FD9-268D-AA40-B76D-F749CB456F09}" type="slidenum">
              <a:rPr lang="en-US" smtClean="0"/>
              <a:t>3</a:t>
            </a:fld>
            <a:endParaRPr lang="en-US" dirty="0"/>
          </a:p>
        </p:txBody>
      </p:sp>
    </p:spTree>
    <p:extLst>
      <p:ext uri="{BB962C8B-B14F-4D97-AF65-F5344CB8AC3E}">
        <p14:creationId xmlns:p14="http://schemas.microsoft.com/office/powerpoint/2010/main" val="148912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Unique mix of </a:t>
            </a:r>
            <a:r>
              <a:rPr lang="en-GB" sz="1200" b="1" dirty="0"/>
              <a:t>complementary</a:t>
            </a:r>
            <a:r>
              <a:rPr lang="en-GB" sz="1200" dirty="0"/>
              <a:t> &amp; </a:t>
            </a:r>
            <a:r>
              <a:rPr lang="en-GB" sz="1200" b="1" dirty="0"/>
              <a:t>interdisciplinary</a:t>
            </a:r>
            <a:r>
              <a:rPr lang="en-GB" sz="1200" dirty="0"/>
              <a:t> expertise supporting industry partners during</a:t>
            </a:r>
          </a:p>
          <a:p>
            <a:pPr marL="342900" indent="-342900">
              <a:buFont typeface="Arial" panose="020B0604020202020204" pitchFamily="34" charset="0"/>
              <a:buChar char="•"/>
            </a:pPr>
            <a:r>
              <a:rPr lang="en-GB" sz="1200" b="1" dirty="0"/>
              <a:t>System design</a:t>
            </a:r>
            <a:endParaRPr lang="en-GB" sz="1200" dirty="0"/>
          </a:p>
          <a:p>
            <a:pPr marL="342900" indent="-342900">
              <a:buFont typeface="Arial" panose="020B0604020202020204" pitchFamily="34" charset="0"/>
              <a:buChar char="•"/>
            </a:pPr>
            <a:r>
              <a:rPr lang="en-GB" sz="1200" b="1" dirty="0"/>
              <a:t>Development</a:t>
            </a:r>
            <a:endParaRPr lang="en-GB" sz="1200" dirty="0"/>
          </a:p>
          <a:p>
            <a:pPr marL="342900" indent="-342900">
              <a:buFont typeface="Arial" panose="020B0604020202020204" pitchFamily="34" charset="0"/>
              <a:buChar char="•"/>
            </a:pPr>
            <a:r>
              <a:rPr lang="en-GB" sz="1200" b="1" dirty="0"/>
              <a:t>Deployment</a:t>
            </a:r>
            <a:endParaRPr lang="en-GB" sz="1200" dirty="0"/>
          </a:p>
          <a:p>
            <a:pPr marL="342900" indent="-342900">
              <a:buFont typeface="Arial" panose="020B0604020202020204" pitchFamily="34" charset="0"/>
              <a:buChar char="•"/>
            </a:pPr>
            <a:r>
              <a:rPr lang="en-GB" sz="1200" b="1" dirty="0"/>
              <a:t>Inspection</a:t>
            </a:r>
            <a:endParaRPr lang="en-GB" sz="1200" dirty="0"/>
          </a:p>
          <a:p>
            <a:pPr marL="342900" indent="-342900">
              <a:buFont typeface="Arial" panose="020B0604020202020204" pitchFamily="34" charset="0"/>
              <a:buChar char="•"/>
            </a:pPr>
            <a:r>
              <a:rPr lang="en-GB" sz="1200" b="1" dirty="0"/>
              <a:t>Operation</a:t>
            </a:r>
          </a:p>
          <a:p>
            <a:endParaRPr lang="nl-BE" dirty="0"/>
          </a:p>
        </p:txBody>
      </p:sp>
      <p:sp>
        <p:nvSpPr>
          <p:cNvPr id="4" name="Slide Number Placeholder 3"/>
          <p:cNvSpPr>
            <a:spLocks noGrp="1"/>
          </p:cNvSpPr>
          <p:nvPr>
            <p:ph type="sldNum" sz="quarter" idx="10"/>
          </p:nvPr>
        </p:nvSpPr>
        <p:spPr/>
        <p:txBody>
          <a:bodyPr/>
          <a:lstStyle/>
          <a:p>
            <a:fld id="{2A99E7CB-B55B-433F-ACF3-9EACF2CD01B5}" type="slidenum">
              <a:rPr lang="nl-NL" smtClean="0"/>
              <a:t>4</a:t>
            </a:fld>
            <a:endParaRPr lang="nl-NL"/>
          </a:p>
        </p:txBody>
      </p:sp>
    </p:spTree>
    <p:extLst>
      <p:ext uri="{BB962C8B-B14F-4D97-AF65-F5344CB8AC3E}">
        <p14:creationId xmlns:p14="http://schemas.microsoft.com/office/powerpoint/2010/main" val="331528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analysis for real-time embedded </a:t>
            </a:r>
            <a:r>
              <a:rPr lang="en-GB" b="1" dirty="0" err="1"/>
              <a:t>multicoresoftware</a:t>
            </a:r>
            <a:endParaRPr lang="en-GB" b="1" dirty="0"/>
          </a:p>
          <a:p>
            <a:r>
              <a:rPr lang="en-GB" sz="1200" b="0" i="0" kern="1200" dirty="0">
                <a:solidFill>
                  <a:schemeClr val="tx1"/>
                </a:solidFill>
                <a:effectLst/>
                <a:latin typeface="+mn-lt"/>
                <a:ea typeface="+mn-ea"/>
                <a:cs typeface="+mn-cs"/>
              </a:rPr>
              <a:t>Multicore processors are increasingly used in mechatronic applications and need to endorse the </a:t>
            </a:r>
            <a:r>
              <a:rPr lang="en-GB" sz="1200" b="0" i="0" kern="1200" dirty="0" err="1">
                <a:solidFill>
                  <a:schemeClr val="tx1"/>
                </a:solidFill>
                <a:effectLst/>
                <a:latin typeface="+mn-lt"/>
                <a:ea typeface="+mn-ea"/>
                <a:cs typeface="+mn-cs"/>
              </a:rPr>
              <a:t>realtime</a:t>
            </a:r>
            <a:r>
              <a:rPr lang="en-GB" sz="1200" b="0" i="0" kern="1200" dirty="0">
                <a:solidFill>
                  <a:schemeClr val="tx1"/>
                </a:solidFill>
                <a:effectLst/>
                <a:latin typeface="+mn-lt"/>
                <a:ea typeface="+mn-ea"/>
                <a:cs typeface="+mn-cs"/>
              </a:rPr>
              <a:t> requirements of the related embedded software. In spite of their huge processing power, certain operational conditions may arise in which they show longer software execution times than reasonably expected. In this project, we will elaborate software timing analysis techniques which will lead to better configurations of multicore platforms with respect to the software execution time and more specifically to the unexpected outliers mentioned above. To this purpose, we will propose a modelling language that will allow for a formal description of the timing properties of real-time embedded multicore software. This modelling language will enable formal methods for </a:t>
            </a:r>
            <a:r>
              <a:rPr lang="en-GB" sz="1200" b="0" i="0" kern="1200" dirty="0" err="1">
                <a:solidFill>
                  <a:schemeClr val="tx1"/>
                </a:solidFill>
                <a:effectLst/>
                <a:latin typeface="+mn-lt"/>
                <a:ea typeface="+mn-ea"/>
                <a:cs typeface="+mn-cs"/>
              </a:rPr>
              <a:t>schedulability</a:t>
            </a:r>
            <a:r>
              <a:rPr lang="en-GB" sz="1200" b="0" i="0" kern="1200" dirty="0">
                <a:solidFill>
                  <a:schemeClr val="tx1"/>
                </a:solidFill>
                <a:effectLst/>
                <a:latin typeface="+mn-lt"/>
                <a:ea typeface="+mn-ea"/>
                <a:cs typeface="+mn-cs"/>
              </a:rPr>
              <a:t> analysis and design space exploration methods, such that timing outliers can be eliminated by suggesting alternative configurations for the multicore platform.</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Enable S3</a:t>
            </a:r>
          </a:p>
          <a:p>
            <a:r>
              <a:rPr lang="en-GB" sz="1200" b="0" i="0" kern="1200" dirty="0">
                <a:solidFill>
                  <a:schemeClr val="tx1"/>
                </a:solidFill>
                <a:effectLst/>
                <a:latin typeface="+mn-lt"/>
                <a:ea typeface="+mn-ea"/>
                <a:cs typeface="+mn-cs"/>
              </a:rPr>
              <a:t>In this project, CoSys-Lab provides support for embedded realisations with AUTOSAR and Hardware-in-the-Loop testing. By means of practical case studies, best practices on the engineering methods and related tooling is collected. The application field is mechatronics and automotive engineering.</a:t>
            </a:r>
          </a:p>
          <a:p>
            <a:endParaRPr lang="en-GB" sz="1200" b="0" i="0" kern="1200" dirty="0">
              <a:solidFill>
                <a:schemeClr val="tx1"/>
              </a:solidFill>
              <a:effectLst/>
              <a:latin typeface="+mn-lt"/>
              <a:ea typeface="+mn-ea"/>
              <a:cs typeface="+mn-cs"/>
            </a:endParaRPr>
          </a:p>
          <a:p>
            <a:r>
              <a:rPr lang="en-GB" sz="1200" b="1" i="0" kern="1200" dirty="0" err="1">
                <a:solidFill>
                  <a:schemeClr val="tx1"/>
                </a:solidFill>
                <a:effectLst/>
                <a:latin typeface="+mn-lt"/>
                <a:ea typeface="+mn-ea"/>
                <a:cs typeface="+mn-cs"/>
              </a:rPr>
              <a:t>Airchecq</a:t>
            </a:r>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Data analytics and grey box modelling for air quality, including a general risk measurement</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Next-O-Test</a:t>
            </a:r>
            <a:endParaRPr lang="nl-BE"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Software-updates are omnipresent in today's digital era and the release cycles within ICT companies are getting faster and faster. Tesla for example loads new software in its cars once every month; Amazon goes even faster and pushes changes to its servers every 12 seconds! With such fast release cycles the need for </a:t>
            </a:r>
            <a:r>
              <a:rPr lang="en-GB" sz="1200" b="0" i="0" kern="1200" dirty="0" err="1">
                <a:solidFill>
                  <a:schemeClr val="tx1"/>
                </a:solidFill>
                <a:effectLst/>
                <a:latin typeface="+mn-lt"/>
                <a:ea typeface="+mn-ea"/>
                <a:cs typeface="+mn-cs"/>
              </a:rPr>
              <a:t>e_ective</a:t>
            </a:r>
            <a:r>
              <a:rPr lang="en-GB" sz="1200" b="0" i="0" kern="1200" dirty="0">
                <a:solidFill>
                  <a:schemeClr val="tx1"/>
                </a:solidFill>
                <a:effectLst/>
                <a:latin typeface="+mn-lt"/>
                <a:ea typeface="+mn-ea"/>
                <a:cs typeface="+mn-cs"/>
              </a:rPr>
              <a:t> quality assurance is rising: software teams must take all possible steps to prevent defects from slipping into production. Today, mutation testing is the state-of-the-art technique to fully automatically assess the fault detection capacity of a software test suite. The approach is too slow for industrial adoption however. Therefore, the NEXT–O–TEST project will investigate three </a:t>
            </a:r>
            <a:r>
              <a:rPr lang="en-GB" sz="1200" b="0" i="0" kern="1200" dirty="0" err="1">
                <a:solidFill>
                  <a:schemeClr val="tx1"/>
                </a:solidFill>
                <a:effectLst/>
                <a:latin typeface="+mn-lt"/>
                <a:ea typeface="+mn-ea"/>
                <a:cs typeface="+mn-cs"/>
              </a:rPr>
              <a:t>di_erent</a:t>
            </a:r>
            <a:r>
              <a:rPr lang="en-GB" sz="1200" b="0" i="0" kern="1200" dirty="0">
                <a:solidFill>
                  <a:schemeClr val="tx1"/>
                </a:solidFill>
                <a:effectLst/>
                <a:latin typeface="+mn-lt"/>
                <a:ea typeface="+mn-ea"/>
                <a:cs typeface="+mn-cs"/>
              </a:rPr>
              <a:t> ways to improve upon the state-of-the-art (fewer, smarter, and faster) to make mutation testing </a:t>
            </a:r>
            <a:r>
              <a:rPr lang="en-GB" sz="1200" b="0" i="0" kern="1200" dirty="0" err="1">
                <a:solidFill>
                  <a:schemeClr val="tx1"/>
                </a:solidFill>
                <a:effectLst/>
                <a:latin typeface="+mn-lt"/>
                <a:ea typeface="+mn-ea"/>
                <a:cs typeface="+mn-cs"/>
              </a:rPr>
              <a:t>e_ective</a:t>
            </a:r>
            <a:r>
              <a:rPr lang="en-GB" sz="1200" b="0" i="0" kern="1200" dirty="0">
                <a:solidFill>
                  <a:schemeClr val="tx1"/>
                </a:solidFill>
                <a:effectLst/>
                <a:latin typeface="+mn-lt"/>
                <a:ea typeface="+mn-ea"/>
                <a:cs typeface="+mn-cs"/>
              </a:rPr>
              <a:t> even in the presence of rapid release cycles. As such, NEXT–O–TEST will allow the NEXOR Consortium to strengthen its expertise on "quality control and test automation" and reinforce its position as a core lab within the Flanders Make research centre.</a:t>
            </a:r>
          </a:p>
          <a:p>
            <a:endParaRPr lang="en-GB" sz="1200" b="0" i="0" kern="1200" dirty="0">
              <a:solidFill>
                <a:schemeClr val="tx1"/>
              </a:solidFill>
              <a:effectLst/>
              <a:latin typeface="+mn-lt"/>
              <a:ea typeface="+mn-ea"/>
              <a:cs typeface="+mn-cs"/>
            </a:endParaRPr>
          </a:p>
          <a:p>
            <a:r>
              <a:rPr lang="en-GB" sz="1200" b="1" i="0" kern="1200" dirty="0" err="1">
                <a:solidFill>
                  <a:schemeClr val="tx1"/>
                </a:solidFill>
                <a:effectLst/>
                <a:latin typeface="+mn-lt"/>
                <a:ea typeface="+mn-ea"/>
                <a:cs typeface="+mn-cs"/>
              </a:rPr>
              <a:t>Optimaliseren</a:t>
            </a:r>
            <a:r>
              <a:rPr lang="en-GB" sz="1200" b="1" i="0" kern="1200" dirty="0">
                <a:solidFill>
                  <a:schemeClr val="tx1"/>
                </a:solidFill>
                <a:effectLst/>
                <a:latin typeface="+mn-lt"/>
                <a:ea typeface="+mn-ea"/>
                <a:cs typeface="+mn-cs"/>
              </a:rPr>
              <a:t> continue </a:t>
            </a:r>
            <a:r>
              <a:rPr lang="en-GB" sz="1200" b="1" i="0" kern="1200" dirty="0" err="1">
                <a:solidFill>
                  <a:schemeClr val="tx1"/>
                </a:solidFill>
                <a:effectLst/>
                <a:latin typeface="+mn-lt"/>
                <a:ea typeface="+mn-ea"/>
                <a:cs typeface="+mn-cs"/>
              </a:rPr>
              <a:t>oplevering</a:t>
            </a:r>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Continuous delivery is the production process currently in use within Facebook and Google, notorious for its ultra-fast yet ultra reliable release cycle. On the surface, continuous delivery is an ideal solution for small technology companies, since it allows them to rapidly respond to specialized needs of demanding customers. However, the particular nature of small software teams raises a few challenges, which we seek to address by advanced tooling infrastructure (i.e. change-based mutation testing, penetration testing).</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Frames</a:t>
            </a:r>
          </a:p>
          <a:p>
            <a:endParaRPr lang="en-GB" sz="1200" b="0" i="0" kern="1200" dirty="0">
              <a:solidFill>
                <a:schemeClr val="tx1"/>
              </a:solidFill>
              <a:effectLst/>
              <a:latin typeface="+mn-lt"/>
              <a:ea typeface="+mn-ea"/>
              <a:cs typeface="+mn-cs"/>
            </a:endParaRPr>
          </a:p>
          <a:p>
            <a:r>
              <a:rPr lang="en-GB" sz="1200" b="1" i="0" kern="1200" dirty="0" err="1">
                <a:solidFill>
                  <a:schemeClr val="tx1"/>
                </a:solidFill>
                <a:effectLst/>
                <a:latin typeface="+mn-lt"/>
                <a:ea typeface="+mn-ea"/>
                <a:cs typeface="+mn-cs"/>
              </a:rPr>
              <a:t>Emphysis</a:t>
            </a:r>
            <a:endParaRPr lang="en-GB" sz="1200" b="1"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err="1">
                <a:solidFill>
                  <a:schemeClr val="tx1"/>
                </a:solidFill>
                <a:effectLst/>
                <a:latin typeface="+mn-lt"/>
                <a:ea typeface="+mn-ea"/>
                <a:cs typeface="+mn-cs"/>
              </a:rPr>
              <a:t>Innovatie</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elektronische</a:t>
            </a:r>
            <a:r>
              <a:rPr lang="en-GB" sz="1200" b="1" i="0" kern="1200" dirty="0">
                <a:solidFill>
                  <a:schemeClr val="tx1"/>
                </a:solidFill>
                <a:effectLst/>
                <a:latin typeface="+mn-lt"/>
                <a:ea typeface="+mn-ea"/>
                <a:cs typeface="+mn-cs"/>
              </a:rPr>
              <a:t> systemin voor </a:t>
            </a:r>
            <a:r>
              <a:rPr lang="en-GB" sz="1200" b="1" i="0" kern="1200" dirty="0" err="1">
                <a:solidFill>
                  <a:schemeClr val="tx1"/>
                </a:solidFill>
                <a:effectLst/>
                <a:latin typeface="+mn-lt"/>
                <a:ea typeface="+mn-ea"/>
                <a:cs typeface="+mn-cs"/>
              </a:rPr>
              <a:t>aeronautica</a:t>
            </a:r>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INES project, a project consortium with its Flemish component Siemens Industry Software (with its subcontractor Siemens CT) and University of Antwerp, and its Spanish component Boeing Research &amp; Technology Europe (with its subcontractors GMV and </a:t>
            </a:r>
            <a:r>
              <a:rPr lang="en-GB" sz="1200" b="0" i="0" kern="1200" dirty="0" err="1">
                <a:solidFill>
                  <a:schemeClr val="tx1"/>
                </a:solidFill>
                <a:effectLst/>
                <a:latin typeface="+mn-lt"/>
                <a:ea typeface="+mn-ea"/>
                <a:cs typeface="+mn-cs"/>
              </a:rPr>
              <a:t>Skylife</a:t>
            </a:r>
            <a:r>
              <a:rPr lang="en-GB" sz="1200" b="0" i="0" kern="1200" dirty="0">
                <a:solidFill>
                  <a:schemeClr val="tx1"/>
                </a:solidFill>
                <a:effectLst/>
                <a:latin typeface="+mn-lt"/>
                <a:ea typeface="+mn-ea"/>
                <a:cs typeface="+mn-cs"/>
              </a:rPr>
              <a:t>), coordinated through the Eureka program, aims to develop a realistic, innovative and implementable MBSE process as well as identify a series of software tool innovations that cover the complete development and life cycle of avionics systems (understood as the electronic systems of the aircraft including its avionics controller algorithm, software and hardware), which would, within two years, offer an paradigm shift for the development of aircraft electronic systems (avionics), whose objective would be to achieve much higher levels of quality at a reduced development cost with respect to current technology.</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3D Audio</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Scale-free acoustic localisation</a:t>
            </a:r>
          </a:p>
          <a:p>
            <a:r>
              <a:rPr lang="en-GB" sz="1200" b="0" i="0" kern="1200" dirty="0">
                <a:solidFill>
                  <a:schemeClr val="tx1"/>
                </a:solidFill>
                <a:effectLst/>
                <a:latin typeface="+mn-lt"/>
                <a:ea typeface="+mn-ea"/>
                <a:cs typeface="+mn-cs"/>
              </a:rPr>
              <a:t>During this project we will develop a framework which allows passive localization of acoustic sources using a synchronized wireless sensor network. Synchronization of the wireless microphone array will be performed using a distributed synchronization scheme absent of a master time representation. The framework will support automatic calibration of the microphone array with minimal human intervention. The location estimate of the acoustic sources will be performed using a probabilistic localization algorithm in combination with known statistics about the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of the acoustic source. The framework will be virtually scale-free, which means that the sensor network can be used for tracking a wide variety of acoustic sources in a wide variety of application domains.</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err="1">
                <a:solidFill>
                  <a:schemeClr val="tx1"/>
                </a:solidFill>
                <a:effectLst/>
                <a:latin typeface="+mn-lt"/>
                <a:ea typeface="+mn-ea"/>
                <a:cs typeface="+mn-cs"/>
              </a:rPr>
              <a:t>AirleakSLAM</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3D Radar bioinspired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goal of this research is to produce a compact, light-weight sensor which will enable an unmanned aerial vehicle to autonomously traverse trajectories through cluttered environments, such as a forest, while sensing and avoiding objects. The sensor is inspired by biological echolocation as performed by bats, which involves emitting an ultrasonic signal and closely listening to its reflections. By </a:t>
            </a:r>
            <a:r>
              <a:rPr lang="en-GB" sz="1200" b="0" i="0" kern="1200" dirty="0" err="1">
                <a:solidFill>
                  <a:schemeClr val="tx1"/>
                </a:solidFill>
                <a:effectLst/>
                <a:latin typeface="+mn-lt"/>
                <a:ea typeface="+mn-ea"/>
                <a:cs typeface="+mn-cs"/>
              </a:rPr>
              <a:t>analyzing</a:t>
            </a:r>
            <a:r>
              <a:rPr lang="en-GB" sz="1200" b="0" i="0" kern="1200" dirty="0">
                <a:solidFill>
                  <a:schemeClr val="tx1"/>
                </a:solidFill>
                <a:effectLst/>
                <a:latin typeface="+mn-lt"/>
                <a:ea typeface="+mn-ea"/>
                <a:cs typeface="+mn-cs"/>
              </a:rPr>
              <a:t> how each received echo differs from the emitted signal and how they mutually vary between its two ears, the bat can determine where the object which reflected the signal is located. Additionally, using sequences of these echoes makes is possible to determine the movement through the environment. We will mimic these features in our system to achieve the same results. For our application we use radio waves (radar) instead of sound (sonar), because these travel at a much greater speeds, while allowing the sensor to operate under circumstances where optical cameras would fail, such as at night, in rain, fog, smoke, etc. Furthermore, we propose a control scheme inspired by cognition, such as insect intelligence, to steer the robot. The idea is to implement a layered system of </a:t>
            </a:r>
            <a:r>
              <a:rPr lang="en-GB" sz="1200" b="0" i="0" kern="1200" dirty="0" err="1">
                <a:solidFill>
                  <a:schemeClr val="tx1"/>
                </a:solidFill>
                <a:effectLst/>
                <a:latin typeface="+mn-lt"/>
                <a:ea typeface="+mn-ea"/>
                <a:cs typeface="+mn-cs"/>
              </a:rPr>
              <a:t>behavioral</a:t>
            </a:r>
            <a:r>
              <a:rPr lang="en-GB" sz="1200" b="0" i="0" kern="1200" dirty="0">
                <a:solidFill>
                  <a:schemeClr val="tx1"/>
                </a:solidFill>
                <a:effectLst/>
                <a:latin typeface="+mn-lt"/>
                <a:ea typeface="+mn-ea"/>
                <a:cs typeface="+mn-cs"/>
              </a:rPr>
              <a:t> units, each with its own goal. Examples of these units include, stopping to avoid a collision, dodging an obstacle, and following a corridor. The system will then execute the </a:t>
            </a:r>
            <a:r>
              <a:rPr lang="en-GB" sz="1200" b="0" i="0" kern="1200" dirty="0" err="1">
                <a:solidFill>
                  <a:schemeClr val="tx1"/>
                </a:solidFill>
                <a:effectLst/>
                <a:latin typeface="+mn-lt"/>
                <a:ea typeface="+mn-ea"/>
                <a:cs typeface="+mn-cs"/>
              </a:rPr>
              <a:t>behavior</a:t>
            </a:r>
            <a:r>
              <a:rPr lang="en-GB" sz="1200" b="0" i="0" kern="1200" dirty="0">
                <a:solidFill>
                  <a:schemeClr val="tx1"/>
                </a:solidFill>
                <a:effectLst/>
                <a:latin typeface="+mn-lt"/>
                <a:ea typeface="+mn-ea"/>
                <a:cs typeface="+mn-cs"/>
              </a:rPr>
              <a:t> with the highest priority which is active at each given moment, creating an overall emergent intelligence.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Multi-scale </a:t>
            </a:r>
            <a:r>
              <a:rPr lang="en-GB" sz="1200" b="1" i="0" kern="1200" dirty="0" err="1">
                <a:solidFill>
                  <a:schemeClr val="tx1"/>
                </a:solidFill>
                <a:effectLst/>
                <a:latin typeface="+mn-lt"/>
                <a:ea typeface="+mn-ea"/>
                <a:cs typeface="+mn-cs"/>
              </a:rPr>
              <a:t>vroegtijdig</a:t>
            </a:r>
            <a:r>
              <a:rPr lang="en-GB" sz="1200" b="1" i="0" kern="1200" dirty="0">
                <a:solidFill>
                  <a:schemeClr val="tx1"/>
                </a:solidFill>
                <a:effectLst/>
                <a:latin typeface="+mn-lt"/>
                <a:ea typeface="+mn-ea"/>
                <a:cs typeface="+mn-cs"/>
              </a:rPr>
              <a:t> thermo-hydro-</a:t>
            </a:r>
            <a:r>
              <a:rPr lang="en-GB" sz="1200" b="1" i="0" kern="1200" dirty="0" err="1">
                <a:solidFill>
                  <a:schemeClr val="tx1"/>
                </a:solidFill>
                <a:effectLst/>
                <a:latin typeface="+mn-lt"/>
                <a:ea typeface="+mn-ea"/>
                <a:cs typeface="+mn-cs"/>
              </a:rPr>
              <a:t>mechanisch</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gedrag</a:t>
            </a:r>
            <a:r>
              <a:rPr lang="en-GB" sz="1200" b="1" i="0" kern="1200" dirty="0">
                <a:solidFill>
                  <a:schemeClr val="tx1"/>
                </a:solidFill>
                <a:effectLst/>
                <a:latin typeface="+mn-lt"/>
                <a:ea typeface="+mn-ea"/>
                <a:cs typeface="+mn-cs"/>
              </a:rPr>
              <a:t> van </a:t>
            </a:r>
            <a:r>
              <a:rPr lang="en-GB" sz="1200" b="1" i="0" kern="1200" dirty="0" err="1">
                <a:solidFill>
                  <a:schemeClr val="tx1"/>
                </a:solidFill>
                <a:effectLst/>
                <a:latin typeface="+mn-lt"/>
                <a:ea typeface="+mn-ea"/>
                <a:cs typeface="+mn-cs"/>
              </a:rPr>
              <a:t>beton</a:t>
            </a:r>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integrity of non-reinforced concrete structures at early stages of construction depends on many factors. One of these is the formation of cracks, which may be crucial in some applications. This problem is of great relevance for deep geological disposal concepts which consider concrete as one of the principle engineered barrier components, and for which the expected service life is &gt; 1000s of years. This is particularly the case within the current Belgian disposal concept in which heat emitting radioactive wastes are post-conditioned in concrete/steel containers, to be placed in a deep underground geological formation using a system of galleries supported by non-reinforced concrete lining. In the early stages of repository construction and waste emplacement, the mechanical integrity of the concrete components is of utmost importance from the point of view of safety and performance. The potential retrievability/reversibility of wastes within a prolonged time period after waste emplacement places additional performance requirements on these concrete structures, which must retain their structural integrity over this period. The principal objective of this PhD is to make a first attempt at developing and implementing a multiscale-based coupled thermo-hydro-mechanical model to study the early age behaviour of nonreinforced concrete. In particular, the PhD student will develop a mathematical model that captures cracking potential due to thermo-hydraulic-mechanical transient conditions. To a limited extent, a secondary objective is also envisaged in which small laboratory-scale experiments may be carried out to derive parameters of importance for the multiscale models as well as for validation purposes.</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err="1">
                <a:solidFill>
                  <a:schemeClr val="tx1"/>
                </a:solidFill>
                <a:effectLst/>
                <a:latin typeface="+mn-lt"/>
                <a:ea typeface="+mn-ea"/>
                <a:cs typeface="+mn-cs"/>
              </a:rPr>
              <a:t>Thermografie</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fvoor</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kwetsbare</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structuren</a:t>
            </a:r>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this project a new methodology for product testing and quality control is developed based on infrared lock-in thermography. Infrared thermography permits to visualize the thermal/ warmup response of objects. In particular, lock-in thermography employs a sinusoidal light source to warm up the object being studied. Although pulsed thermography (PT) is commonly used as thermographic inspection technique, this method is not well suited for inspection of fragile structures (art and biological tissue inspection, blood circulation, …) due to the large instant energy emission which involves insufficient controllability and non-uniformity. On the other hand, with traditional lock-in thermography only one defect depth can be inspected at a time. In addition, at least one steady state period of the sine wave excitation is necessary to obtain quantitative results.</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SINT</a:t>
            </a:r>
          </a:p>
          <a:p>
            <a:r>
              <a:rPr lang="en-GB" sz="1200" b="0" i="0" kern="1200" dirty="0">
                <a:solidFill>
                  <a:schemeClr val="tx1"/>
                </a:solidFill>
                <a:effectLst/>
                <a:latin typeface="+mn-lt"/>
                <a:ea typeface="+mn-ea"/>
                <a:cs typeface="+mn-cs"/>
              </a:rPr>
              <a:t>Combining finite element models with non-destructive testing has enormous potential for </a:t>
            </a:r>
            <a:r>
              <a:rPr lang="en-GB" sz="1200" b="0" i="0" kern="1200" dirty="0" err="1">
                <a:solidFill>
                  <a:schemeClr val="tx1"/>
                </a:solidFill>
                <a:effectLst/>
                <a:latin typeface="+mn-lt"/>
                <a:ea typeface="+mn-ea"/>
                <a:cs typeface="+mn-cs"/>
              </a:rPr>
              <a:t>valorization</a:t>
            </a:r>
            <a:r>
              <a:rPr lang="en-GB" sz="1200" b="0" i="0" kern="1200" dirty="0">
                <a:solidFill>
                  <a:schemeClr val="tx1"/>
                </a:solidFill>
                <a:effectLst/>
                <a:latin typeface="+mn-lt"/>
                <a:ea typeface="+mn-ea"/>
                <a:cs typeface="+mn-cs"/>
              </a:rPr>
              <a:t>. The objective of this project is to develop a reliable damage detection and localization tool by combining NDT thermography data with FE </a:t>
            </a:r>
            <a:r>
              <a:rPr lang="en-GB" sz="1200" b="0" i="0" kern="1200" dirty="0" err="1">
                <a:solidFill>
                  <a:schemeClr val="tx1"/>
                </a:solidFill>
                <a:effectLst/>
                <a:latin typeface="+mn-lt"/>
                <a:ea typeface="+mn-ea"/>
                <a:cs typeface="+mn-cs"/>
              </a:rPr>
              <a:t>modeling</a:t>
            </a:r>
            <a:r>
              <a:rPr lang="en-GB" sz="1200" b="0" i="0" kern="1200" dirty="0">
                <a:solidFill>
                  <a:schemeClr val="tx1"/>
                </a:solidFill>
                <a:effectLst/>
                <a:latin typeface="+mn-lt"/>
                <a:ea typeface="+mn-ea"/>
                <a:cs typeface="+mn-cs"/>
              </a:rPr>
              <a:t>, making use of system identification. As the amount of experimental data is very high and depending on the resolution of the IR camera, the goal is to use virtual </a:t>
            </a:r>
            <a:r>
              <a:rPr lang="en-GB" sz="1200" b="0" i="0" kern="1200" dirty="0" err="1">
                <a:solidFill>
                  <a:schemeClr val="tx1"/>
                </a:solidFill>
                <a:effectLst/>
                <a:latin typeface="+mn-lt"/>
                <a:ea typeface="+mn-ea"/>
                <a:cs typeface="+mn-cs"/>
              </a:rPr>
              <a:t>modeling</a:t>
            </a:r>
            <a:r>
              <a:rPr lang="en-GB" sz="1200" b="0" i="0" kern="1200" dirty="0">
                <a:solidFill>
                  <a:schemeClr val="tx1"/>
                </a:solidFill>
                <a:effectLst/>
                <a:latin typeface="+mn-lt"/>
                <a:ea typeface="+mn-ea"/>
                <a:cs typeface="+mn-cs"/>
              </a:rPr>
              <a:t> in assistance of the NDT tests in order to gain accuracy and time-efficiency.</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Signal Processing for </a:t>
            </a:r>
            <a:r>
              <a:rPr lang="en-GB" sz="1200" b="1" i="0" kern="1200" dirty="0" err="1">
                <a:solidFill>
                  <a:schemeClr val="tx1"/>
                </a:solidFill>
                <a:effectLst/>
                <a:latin typeface="+mn-lt"/>
                <a:ea typeface="+mn-ea"/>
                <a:cs typeface="+mn-cs"/>
              </a:rPr>
              <a:t>Fiber</a:t>
            </a:r>
            <a:r>
              <a:rPr lang="en-GB" sz="1200" b="1" i="0" kern="1200" dirty="0">
                <a:solidFill>
                  <a:schemeClr val="tx1"/>
                </a:solidFill>
                <a:effectLst/>
                <a:latin typeface="+mn-lt"/>
                <a:ea typeface="+mn-ea"/>
                <a:cs typeface="+mn-cs"/>
              </a:rPr>
              <a:t> Bragg </a:t>
            </a:r>
            <a:r>
              <a:rPr lang="en-GB" sz="1200" b="1" i="0" kern="1200" dirty="0" err="1">
                <a:solidFill>
                  <a:schemeClr val="tx1"/>
                </a:solidFill>
                <a:effectLst/>
                <a:latin typeface="+mn-lt"/>
                <a:ea typeface="+mn-ea"/>
                <a:cs typeface="+mn-cs"/>
              </a:rPr>
              <a:t>technologie</a:t>
            </a:r>
            <a:endParaRPr lang="en-GB" sz="1200" b="1"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project focuses on collecting and verifying reliable deformation data of asphalt pavements by using </a:t>
            </a:r>
            <a:r>
              <a:rPr lang="en-GB" sz="1200" b="0" i="0" kern="1200" dirty="0" err="1">
                <a:solidFill>
                  <a:schemeClr val="tx1"/>
                </a:solidFill>
                <a:effectLst/>
                <a:latin typeface="+mn-lt"/>
                <a:ea typeface="+mn-ea"/>
                <a:cs typeface="+mn-cs"/>
              </a:rPr>
              <a:t>Fiber</a:t>
            </a:r>
            <a:r>
              <a:rPr lang="en-GB" sz="1200" b="0" i="0" kern="1200" dirty="0">
                <a:solidFill>
                  <a:schemeClr val="tx1"/>
                </a:solidFill>
                <a:effectLst/>
                <a:latin typeface="+mn-lt"/>
                <a:ea typeface="+mn-ea"/>
                <a:cs typeface="+mn-cs"/>
              </a:rPr>
              <a:t> Bragg Grating sensors. FBG is a new technology for measuring deformations in a material, e.g. by external loading. The FBG technology could give a solution to measure these deformations continuously for a lower cost. Moreover, FBG will give more insight in the deformation under all available conditions (temperature of the road, different loadings, rest periods). The first </a:t>
            </a:r>
            <a:r>
              <a:rPr lang="en-GB" sz="1200" b="0" i="0" kern="1200" dirty="0" err="1">
                <a:solidFill>
                  <a:schemeClr val="tx1"/>
                </a:solidFill>
                <a:effectLst/>
                <a:latin typeface="+mn-lt"/>
                <a:ea typeface="+mn-ea"/>
                <a:cs typeface="+mn-cs"/>
              </a:rPr>
              <a:t>workpackage</a:t>
            </a:r>
            <a:r>
              <a:rPr lang="en-GB" sz="1200" b="0" i="0" kern="1200" dirty="0">
                <a:solidFill>
                  <a:schemeClr val="tx1"/>
                </a:solidFill>
                <a:effectLst/>
                <a:latin typeface="+mn-lt"/>
                <a:ea typeface="+mn-ea"/>
                <a:cs typeface="+mn-cs"/>
              </a:rPr>
              <a:t> focuses on the signal processing of optical FBG spectra i.e. how to determine the peak shifts in order to obtain a correct strain value. </a:t>
            </a:r>
            <a:r>
              <a:rPr lang="en-GB" sz="1200" b="0" i="0" kern="1200" dirty="0" err="1">
                <a:solidFill>
                  <a:schemeClr val="tx1"/>
                </a:solidFill>
                <a:effectLst/>
                <a:latin typeface="+mn-lt"/>
                <a:ea typeface="+mn-ea"/>
                <a:cs typeface="+mn-cs"/>
              </a:rPr>
              <a:t>workpackage</a:t>
            </a:r>
            <a:r>
              <a:rPr lang="en-GB" sz="1200" b="0" i="0" kern="1200" dirty="0">
                <a:solidFill>
                  <a:schemeClr val="tx1"/>
                </a:solidFill>
                <a:effectLst/>
                <a:latin typeface="+mn-lt"/>
                <a:ea typeface="+mn-ea"/>
                <a:cs typeface="+mn-cs"/>
              </a:rPr>
              <a:t> 2 focuses on the identification of the Young modulus from FBG vibration measurements using the so-called inverse modelling approach to identify the mechanical material properties of the different layers of the asphalt, starting from a simple elastic Young's modulus model. </a:t>
            </a:r>
            <a:r>
              <a:rPr lang="en-GB" sz="1200" b="0" i="0" kern="1200" dirty="0" err="1">
                <a:solidFill>
                  <a:schemeClr val="tx1"/>
                </a:solidFill>
                <a:effectLst/>
                <a:latin typeface="+mn-lt"/>
                <a:ea typeface="+mn-ea"/>
                <a:cs typeface="+mn-cs"/>
              </a:rPr>
              <a:t>Workpackage</a:t>
            </a:r>
            <a:r>
              <a:rPr lang="en-GB" sz="1200" b="0" i="0" kern="1200" dirty="0">
                <a:solidFill>
                  <a:schemeClr val="tx1"/>
                </a:solidFill>
                <a:effectLst/>
                <a:latin typeface="+mn-lt"/>
                <a:ea typeface="+mn-ea"/>
                <a:cs typeface="+mn-cs"/>
              </a:rPr>
              <a:t> 3 deals with the monitoring of the Young modulus in time on the asphalt pavement structure of </a:t>
            </a:r>
            <a:r>
              <a:rPr lang="en-GB" sz="1200" b="0" i="0" kern="1200" dirty="0" err="1">
                <a:solidFill>
                  <a:schemeClr val="tx1"/>
                </a:solidFill>
                <a:effectLst/>
                <a:latin typeface="+mn-lt"/>
                <a:ea typeface="+mn-ea"/>
                <a:cs typeface="+mn-cs"/>
              </a:rPr>
              <a:t>CyPaTs</a:t>
            </a:r>
            <a:r>
              <a:rPr lang="en-GB" sz="1200" b="0" i="0" kern="1200" dirty="0">
                <a:solidFill>
                  <a:schemeClr val="tx1"/>
                </a:solidFill>
                <a:effectLst/>
                <a:latin typeface="+mn-lt"/>
                <a:ea typeface="+mn-ea"/>
                <a:cs typeface="+mn-cs"/>
              </a:rPr>
              <a:t> bicycle path during 24 months, and relating these to more complex models.</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3d camera assisted vibration measurements</a:t>
            </a:r>
          </a:p>
          <a:p>
            <a:r>
              <a:rPr lang="en-GB" sz="1200" b="0" i="0" kern="1200" dirty="0">
                <a:solidFill>
                  <a:schemeClr val="tx1"/>
                </a:solidFill>
                <a:effectLst/>
                <a:latin typeface="+mn-lt"/>
                <a:ea typeface="+mn-ea"/>
                <a:cs typeface="+mn-cs"/>
              </a:rPr>
              <a:t>In this project we will develop a technique that combines information from 3D time-of-flight camera's and computer-aided-design drawings of a product in order to facilitate product testing and quality control. The proposed procedure firstly allows the test engineer to automatically determine the sensor positions on a product. Secondly, we develop a methodology to perform vibration measurements on moving components (wind turbines, wind screen wipers, etc. or products on a conveyor belt).</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a:p>
            <a:r>
              <a:rPr lang="en-GB" sz="1200" b="1" i="0" kern="1200" dirty="0" err="1">
                <a:solidFill>
                  <a:schemeClr val="tx1"/>
                </a:solidFill>
                <a:effectLst/>
                <a:latin typeface="+mn-lt"/>
                <a:ea typeface="+mn-ea"/>
                <a:cs typeface="+mn-cs"/>
              </a:rPr>
              <a:t>Sensalo</a:t>
            </a: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the project we use 3D vision techniques in order to make the assembly process more efficient and safer. This is done by tracking people, products and machines (like </a:t>
            </a:r>
            <a:r>
              <a:rPr lang="en-GB" sz="1200" b="0" i="0" kern="1200" dirty="0" err="1">
                <a:solidFill>
                  <a:schemeClr val="tx1"/>
                </a:solidFill>
                <a:effectLst/>
                <a:latin typeface="+mn-lt"/>
                <a:ea typeface="+mn-ea"/>
                <a:cs typeface="+mn-cs"/>
              </a:rPr>
              <a:t>cobots</a:t>
            </a:r>
            <a:r>
              <a:rPr lang="en-GB" sz="1200" b="0" i="0" kern="1200" dirty="0">
                <a:solidFill>
                  <a:schemeClr val="tx1"/>
                </a:solidFill>
                <a:effectLst/>
                <a:latin typeface="+mn-lt"/>
                <a:ea typeface="+mn-ea"/>
                <a:cs typeface="+mn-cs"/>
              </a:rPr>
              <a:t>) in a manufacturing environment.</a:t>
            </a:r>
            <a:endParaRPr lang="en-GB" sz="1200" b="1"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99E7CB-B55B-433F-ACF3-9EACF2CD01B5}" type="slidenum">
              <a:rPr lang="nl-NL" smtClean="0"/>
              <a:t>5</a:t>
            </a:fld>
            <a:endParaRPr lang="nl-NL"/>
          </a:p>
        </p:txBody>
      </p:sp>
    </p:spTree>
    <p:extLst>
      <p:ext uri="{BB962C8B-B14F-4D97-AF65-F5344CB8AC3E}">
        <p14:creationId xmlns:p14="http://schemas.microsoft.com/office/powerpoint/2010/main" val="1618958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cstate="email">
            <a:extLst>
              <a:ext uri="{28A0092B-C50C-407E-A947-70E740481C1C}">
                <a14:useLocalDpi xmlns:a14="http://schemas.microsoft.com/office/drawing/2010/main"/>
              </a:ext>
            </a:extLst>
          </a:blip>
          <a:srcRect l="-4214" t="-28004" r="1" b="1"/>
          <a:stretch/>
        </p:blipFill>
        <p:spPr>
          <a:xfrm>
            <a:off x="-396552" y="4725144"/>
            <a:ext cx="9540552" cy="2133951"/>
          </a:xfrm>
          <a:prstGeom prst="rect">
            <a:avLst/>
          </a:prstGeom>
        </p:spPr>
      </p:pic>
      <p:sp>
        <p:nvSpPr>
          <p:cNvPr id="2" name="Titel 1"/>
          <p:cNvSpPr>
            <a:spLocks noGrp="1"/>
          </p:cNvSpPr>
          <p:nvPr>
            <p:ph type="ctrTitle"/>
          </p:nvPr>
        </p:nvSpPr>
        <p:spPr>
          <a:xfrm>
            <a:off x="539750" y="1196975"/>
            <a:ext cx="8064500" cy="2160017"/>
          </a:xfrm>
        </p:spPr>
        <p:txBody>
          <a:bodyPr lIns="72000" rIns="72000" anchor="b" anchorCtr="0">
            <a:noAutofit/>
          </a:bodyPr>
          <a:lstStyle>
            <a:lvl1pPr algn="l">
              <a:defRPr sz="3600" b="1">
                <a:solidFill>
                  <a:schemeClr val="tx2"/>
                </a:solidFill>
              </a:defRPr>
            </a:lvl1pPr>
          </a:lstStyle>
          <a:p>
            <a:r>
              <a:rPr lang="en-US" dirty="0"/>
              <a:t>Click to edit Master title style</a:t>
            </a:r>
            <a:endParaRPr lang="en-GB" noProof="0" dirty="0"/>
          </a:p>
        </p:txBody>
      </p:sp>
      <p:sp>
        <p:nvSpPr>
          <p:cNvPr id="3" name="Ondertitel 2"/>
          <p:cNvSpPr>
            <a:spLocks noGrp="1"/>
          </p:cNvSpPr>
          <p:nvPr>
            <p:ph type="subTitle" idx="1"/>
          </p:nvPr>
        </p:nvSpPr>
        <p:spPr>
          <a:xfrm>
            <a:off x="539750" y="3645024"/>
            <a:ext cx="8064500" cy="1656184"/>
          </a:xfrm>
        </p:spPr>
        <p:txBody>
          <a:bodyPr lIns="72000" rIns="72000">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6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Tree>
    <p:extLst>
      <p:ext uri="{BB962C8B-B14F-4D97-AF65-F5344CB8AC3E}">
        <p14:creationId xmlns:p14="http://schemas.microsoft.com/office/powerpoint/2010/main" val="196294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C4A6DE1A-7043-400D-9E70-67E9DCA498A1}" type="datetime1">
              <a:rPr lang="nl-NL" smtClean="0"/>
              <a:t>19-10-2018</a:t>
            </a:fld>
            <a:endParaRPr lang="nl-NL"/>
          </a:p>
        </p:txBody>
      </p:sp>
      <p:sp>
        <p:nvSpPr>
          <p:cNvPr id="6" name="Tijdelijke aanduiding voor voettekst 5"/>
          <p:cNvSpPr>
            <a:spLocks noGrp="1"/>
          </p:cNvSpPr>
          <p:nvPr>
            <p:ph type="ftr" sz="quarter" idx="11"/>
          </p:nvPr>
        </p:nvSpPr>
        <p:spPr/>
        <p:txBody>
          <a:bodyPr/>
          <a:lstStyle/>
          <a:p>
            <a:r>
              <a:rPr lang="nl-NL"/>
              <a:t>presentation sample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90284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full page">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8580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a:p>
            <a:endParaRPr lang="nl-NL" dirty="0"/>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478C9A0C-F104-470C-B1AE-F9FB65BB6452}" type="datetime1">
              <a:rPr lang="nl-NL" smtClean="0"/>
              <a:t>19-10-2018</a:t>
            </a:fld>
            <a:endParaRPr lang="nl-NL"/>
          </a:p>
        </p:txBody>
      </p:sp>
      <p:sp>
        <p:nvSpPr>
          <p:cNvPr id="6" name="Tijdelijke aanduiding voor voettekst 5"/>
          <p:cNvSpPr>
            <a:spLocks noGrp="1"/>
          </p:cNvSpPr>
          <p:nvPr>
            <p:ph type="ftr" sz="quarter" idx="11"/>
          </p:nvPr>
        </p:nvSpPr>
        <p:spPr/>
        <p:txBody>
          <a:bodyPr/>
          <a:lstStyle/>
          <a:p>
            <a:r>
              <a:rPr lang="nl-NL"/>
              <a:t>presentation sample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8"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insert</a:t>
            </a:r>
            <a:r>
              <a:rPr lang="nl-NL" dirty="0"/>
              <a:t> </a:t>
            </a:r>
            <a:r>
              <a:rPr lang="nl-NL" dirty="0" err="1"/>
              <a:t>text</a:t>
            </a:r>
            <a:endParaRPr lang="nl-NL" dirty="0"/>
          </a:p>
        </p:txBody>
      </p:sp>
    </p:spTree>
    <p:extLst>
      <p:ext uri="{BB962C8B-B14F-4D97-AF65-F5344CB8AC3E}">
        <p14:creationId xmlns:p14="http://schemas.microsoft.com/office/powerpoint/2010/main" val="116815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tekst en afbeelding recht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5" name="Tijdelijke aanduiding voor datum 4"/>
          <p:cNvSpPr>
            <a:spLocks noGrp="1"/>
          </p:cNvSpPr>
          <p:nvPr>
            <p:ph type="dt" sz="half" idx="10"/>
          </p:nvPr>
        </p:nvSpPr>
        <p:spPr/>
        <p:txBody>
          <a:bodyPr/>
          <a:lstStyle/>
          <a:p>
            <a:fld id="{4D00773D-BE0A-4EE4-9B44-7407DF6D056B}" type="datetime1">
              <a:rPr lang="nl-NL" smtClean="0"/>
              <a:t>19-10-2018</a:t>
            </a:fld>
            <a:endParaRPr lang="nl-NL"/>
          </a:p>
        </p:txBody>
      </p:sp>
      <p:sp>
        <p:nvSpPr>
          <p:cNvPr id="6" name="Tijdelijke aanduiding voor voettekst 5"/>
          <p:cNvSpPr>
            <a:spLocks noGrp="1"/>
          </p:cNvSpPr>
          <p:nvPr>
            <p:ph type="ftr" sz="quarter" idx="11"/>
          </p:nvPr>
        </p:nvSpPr>
        <p:spPr/>
        <p:txBody>
          <a:bodyPr/>
          <a:lstStyle/>
          <a:p>
            <a:r>
              <a:rPr lang="nl-NL"/>
              <a:t>presentation sample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11" name="Titel 1"/>
          <p:cNvSpPr>
            <a:spLocks noGrp="1"/>
          </p:cNvSpPr>
          <p:nvPr>
            <p:ph type="title"/>
          </p:nvPr>
        </p:nvSpPr>
        <p:spPr>
          <a:xfrm>
            <a:off x="540000" y="360000"/>
            <a:ext cx="3960000" cy="936105"/>
          </a:xfrm>
        </p:spPr>
        <p:txBody>
          <a:bodyPr/>
          <a:lstStyle/>
          <a:p>
            <a:r>
              <a:rPr lang="en-US" dirty="0"/>
              <a:t>Click to edit Master title style</a:t>
            </a:r>
            <a:endParaRPr lang="nl-NL" dirty="0"/>
          </a:p>
        </p:txBody>
      </p:sp>
      <p:sp>
        <p:nvSpPr>
          <p:cNvPr id="13" name="Tijdelijke aanduiding voor inhoud 2"/>
          <p:cNvSpPr>
            <a:spLocks noGrp="1"/>
          </p:cNvSpPr>
          <p:nvPr>
            <p:ph sz="half" idx="14"/>
          </p:nvPr>
        </p:nvSpPr>
        <p:spPr>
          <a:xfrm>
            <a:off x="540000" y="1440000"/>
            <a:ext cx="3960242" cy="486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392985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Click on the pictogram </a:t>
            </a:r>
            <a:r>
              <a:rPr lang="nl-NL" dirty="0" err="1"/>
              <a:t>to</a:t>
            </a:r>
            <a:r>
              <a:rPr lang="nl-NL" dirty="0"/>
              <a:t> </a:t>
            </a:r>
            <a:r>
              <a:rPr lang="nl-NL" dirty="0" err="1"/>
              <a:t>insert</a:t>
            </a:r>
            <a:r>
              <a:rPr lang="nl-NL" dirty="0"/>
              <a:t> </a:t>
            </a:r>
            <a:r>
              <a:rPr lang="nl-NL" dirty="0" err="1"/>
              <a:t>an</a:t>
            </a:r>
            <a:r>
              <a:rPr lang="nl-NL" dirty="0"/>
              <a:t> image</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a:lvl1pPr>
          </a:lstStyle>
          <a:p>
            <a:r>
              <a:rPr lang="nl-BE" dirty="0"/>
              <a:t>Copy the small bleu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a:p>
            <a:endParaRPr lang="nl-NL" dirty="0"/>
          </a:p>
        </p:txBody>
      </p:sp>
      <p:sp>
        <p:nvSpPr>
          <p:cNvPr id="5" name="Tijdelijke aanduiding voor datum 4"/>
          <p:cNvSpPr>
            <a:spLocks noGrp="1"/>
          </p:cNvSpPr>
          <p:nvPr>
            <p:ph type="dt" sz="half" idx="10"/>
          </p:nvPr>
        </p:nvSpPr>
        <p:spPr/>
        <p:txBody>
          <a:bodyPr/>
          <a:lstStyle/>
          <a:p>
            <a:fld id="{A9785EA2-58E0-4058-9667-B0A61323C14B}" type="datetime1">
              <a:rPr lang="nl-NL" smtClean="0"/>
              <a:t>19-10-2018</a:t>
            </a:fld>
            <a:endParaRPr lang="nl-NL"/>
          </a:p>
        </p:txBody>
      </p:sp>
      <p:sp>
        <p:nvSpPr>
          <p:cNvPr id="6" name="Tijdelijke aanduiding voor voettekst 5"/>
          <p:cNvSpPr>
            <a:spLocks noGrp="1"/>
          </p:cNvSpPr>
          <p:nvPr>
            <p:ph type="ftr" sz="quarter" idx="11"/>
          </p:nvPr>
        </p:nvSpPr>
        <p:spPr/>
        <p:txBody>
          <a:bodyPr/>
          <a:lstStyle/>
          <a:p>
            <a:r>
              <a:rPr lang="nl-NL"/>
              <a:t>presentation sample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8" name="Titel 1"/>
          <p:cNvSpPr>
            <a:spLocks noGrp="1"/>
          </p:cNvSpPr>
          <p:nvPr>
            <p:ph type="title"/>
          </p:nvPr>
        </p:nvSpPr>
        <p:spPr>
          <a:xfrm>
            <a:off x="4860000" y="360000"/>
            <a:ext cx="3960000" cy="936105"/>
          </a:xfrm>
        </p:spPr>
        <p:txBody>
          <a:bodyPr/>
          <a:lstStyle/>
          <a:p>
            <a:r>
              <a:rPr lang="en-US" dirty="0"/>
              <a:t>Click to edit Master title style</a:t>
            </a:r>
            <a:endParaRPr lang="nl-NL" dirty="0"/>
          </a:p>
        </p:txBody>
      </p:sp>
      <p:sp>
        <p:nvSpPr>
          <p:cNvPr id="9" name="Tijdelijke aanduiding voor inhoud 2"/>
          <p:cNvSpPr>
            <a:spLocks noGrp="1"/>
          </p:cNvSpPr>
          <p:nvPr>
            <p:ph sz="half" idx="14"/>
          </p:nvPr>
        </p:nvSpPr>
        <p:spPr>
          <a:xfrm>
            <a:off x="4860000" y="1440000"/>
            <a:ext cx="3960242" cy="4680000"/>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86305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a:lvl1pPr>
          </a:lstStyle>
          <a:p>
            <a:r>
              <a:rPr lang="nl-NL" dirty="0"/>
              <a:t>Click on the pictogram to insert an image</a:t>
            </a:r>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a:t>Copy the large, bleu curved logo </a:t>
            </a:r>
            <a:r>
              <a:rPr lang="nl-BE" dirty="0" err="1"/>
              <a:t>footer</a:t>
            </a:r>
            <a:r>
              <a:rPr lang="nl-BE" dirty="0"/>
              <a:t> </a:t>
            </a:r>
            <a:r>
              <a:rPr lang="nl-BE" dirty="0" err="1"/>
              <a:t>from</a:t>
            </a:r>
            <a:r>
              <a:rPr lang="nl-BE" dirty="0"/>
              <a:t> </a:t>
            </a:r>
            <a:r>
              <a:rPr lang="nl-BE" dirty="0" err="1"/>
              <a:t>another</a:t>
            </a:r>
            <a:r>
              <a:rPr lang="nl-BE" dirty="0"/>
              <a:t> slide </a:t>
            </a:r>
            <a:r>
              <a:rPr lang="nl-BE" dirty="0" err="1"/>
              <a:t>and</a:t>
            </a:r>
            <a:r>
              <a:rPr lang="nl-BE" dirty="0"/>
              <a:t> paste </a:t>
            </a:r>
            <a:r>
              <a:rPr lang="nl-BE" dirty="0" err="1"/>
              <a:t>it</a:t>
            </a:r>
            <a:r>
              <a:rPr lang="nl-BE" dirty="0"/>
              <a:t> </a:t>
            </a:r>
            <a:r>
              <a:rPr lang="nl-BE" dirty="0" err="1"/>
              <a:t>here</a:t>
            </a:r>
            <a:r>
              <a:rPr lang="nl-BE" dirty="0"/>
              <a:t>. Make </a:t>
            </a:r>
            <a:r>
              <a:rPr lang="nl-BE" dirty="0" err="1"/>
              <a:t>sure</a:t>
            </a:r>
            <a:r>
              <a:rPr lang="nl-BE" dirty="0"/>
              <a:t> </a:t>
            </a:r>
            <a:r>
              <a:rPr lang="nl-BE" dirty="0" err="1"/>
              <a:t>that</a:t>
            </a:r>
            <a:r>
              <a:rPr lang="nl-BE" dirty="0"/>
              <a:t> the picture is </a:t>
            </a:r>
            <a:r>
              <a:rPr lang="nl-BE" dirty="0" err="1"/>
              <a:t>positioned</a:t>
            </a:r>
            <a:r>
              <a:rPr lang="nl-BE" dirty="0"/>
              <a:t> </a:t>
            </a:r>
            <a:r>
              <a:rPr lang="nl-BE" dirty="0" err="1"/>
              <a:t>behind</a:t>
            </a:r>
            <a:r>
              <a:rPr lang="nl-BE" dirty="0"/>
              <a:t> the </a:t>
            </a:r>
            <a:r>
              <a:rPr lang="nl-BE" dirty="0" err="1"/>
              <a:t>footer</a:t>
            </a:r>
            <a:r>
              <a:rPr lang="nl-BE" dirty="0"/>
              <a:t>.</a:t>
            </a:r>
            <a:endParaRPr lang="nl-NL" dirty="0"/>
          </a:p>
        </p:txBody>
      </p:sp>
      <p:sp>
        <p:nvSpPr>
          <p:cNvPr id="2"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1">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hasCustomPrompt="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endParaRPr lang="nl-NL" dirty="0"/>
          </a:p>
        </p:txBody>
      </p:sp>
    </p:spTree>
    <p:extLst>
      <p:ext uri="{BB962C8B-B14F-4D97-AF65-F5344CB8AC3E}">
        <p14:creationId xmlns:p14="http://schemas.microsoft.com/office/powerpoint/2010/main" val="108234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1700808"/>
            <a:ext cx="8064500" cy="1656184"/>
          </a:xfrm>
        </p:spPr>
        <p:txBody>
          <a:bodyPr lIns="72000" rIns="72000" anchor="b" anchorCtr="0">
            <a:noAutofit/>
          </a:bodyPr>
          <a:lstStyle>
            <a:lvl1pPr algn="l">
              <a:defRPr sz="3600" b="1" cap="none"/>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39750" y="1196975"/>
            <a:ext cx="8064500" cy="503833"/>
          </a:xfrm>
        </p:spPr>
        <p:txBody>
          <a:bodyPr lIns="72000" rIns="72000" anchor="b">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nl-NL" dirty="0"/>
          </a:p>
        </p:txBody>
      </p:sp>
      <p:sp>
        <p:nvSpPr>
          <p:cNvPr id="4" name="Tijdelijke aanduiding voor datum 3"/>
          <p:cNvSpPr>
            <a:spLocks noGrp="1"/>
          </p:cNvSpPr>
          <p:nvPr>
            <p:ph type="dt" sz="half" idx="10"/>
          </p:nvPr>
        </p:nvSpPr>
        <p:spPr/>
        <p:txBody>
          <a:bodyPr/>
          <a:lstStyle/>
          <a:p>
            <a:fld id="{A673924B-1071-46E0-A5F0-7CAFD5C3BC9C}" type="datetime1">
              <a:rPr lang="nl-NL" smtClean="0"/>
              <a:t>19-10-2018</a:t>
            </a:fld>
            <a:endParaRPr lang="nl-NL"/>
          </a:p>
        </p:txBody>
      </p:sp>
      <p:sp>
        <p:nvSpPr>
          <p:cNvPr id="5" name="Tijdelijke aanduiding voor voettekst 4"/>
          <p:cNvSpPr>
            <a:spLocks noGrp="1"/>
          </p:cNvSpPr>
          <p:nvPr>
            <p:ph type="ftr" sz="quarter" idx="11"/>
          </p:nvPr>
        </p:nvSpPr>
        <p:spPr/>
        <p:txBody>
          <a:bodyPr/>
          <a:lstStyle/>
          <a:p>
            <a:r>
              <a:rPr lang="nl-NL"/>
              <a:t>presentation sample</a:t>
            </a:r>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41775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GB" noProof="0" dirty="0"/>
              <a:t>Click to edit Master title style</a:t>
            </a:r>
          </a:p>
        </p:txBody>
      </p:sp>
      <p:sp>
        <p:nvSpPr>
          <p:cNvPr id="3" name="Tijdelijke aanduiding voor inhoud 2"/>
          <p:cNvSpPr>
            <a:spLocks noGrp="1"/>
          </p:cNvSpPr>
          <p:nvPr>
            <p:ph idx="1"/>
          </p:nvPr>
        </p:nvSpPr>
        <p:spPr>
          <a:xfrm>
            <a:off x="539552" y="1196976"/>
            <a:ext cx="8064896" cy="4895850"/>
          </a:xfrm>
        </p:spPr>
        <p:txBody>
          <a:bodyPr/>
          <a:lstStyle>
            <a:lvl2pPr marL="216000" indent="-216000">
              <a:defRPr sz="2600"/>
            </a:lvl2pPr>
            <a:lvl3pPr marL="576000" indent="-216000">
              <a:defRPr sz="2400"/>
            </a:lvl3pPr>
            <a:lvl4pPr marL="936000" indent="-216000">
              <a:defRPr sz="2200"/>
            </a:lvl4pPr>
            <a:lvl5pPr marL="1296000" indent="-216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Tijdelijke aanduiding voor datum 3"/>
          <p:cNvSpPr>
            <a:spLocks noGrp="1"/>
          </p:cNvSpPr>
          <p:nvPr>
            <p:ph type="dt" sz="half" idx="10"/>
          </p:nvPr>
        </p:nvSpPr>
        <p:spPr/>
        <p:txBody>
          <a:bodyPr/>
          <a:lstStyle/>
          <a:p>
            <a:fld id="{662ACDE9-A4A3-404C-AF47-7076D812F6E7}" type="datetime1">
              <a:rPr lang="nl-NL" smtClean="0"/>
              <a:t>19-10-2018</a:t>
            </a:fld>
            <a:endParaRPr lang="nl-NL" dirty="0"/>
          </a:p>
        </p:txBody>
      </p:sp>
      <p:sp>
        <p:nvSpPr>
          <p:cNvPr id="5" name="Tijdelijke aanduiding voor voettekst 4"/>
          <p:cNvSpPr>
            <a:spLocks noGrp="1"/>
          </p:cNvSpPr>
          <p:nvPr>
            <p:ph type="ftr" sz="quarter" idx="11"/>
          </p:nvPr>
        </p:nvSpPr>
        <p:spPr/>
        <p:txBody>
          <a:bodyPr/>
          <a:lstStyle/>
          <a:p>
            <a:r>
              <a:rPr lang="nl-NL"/>
              <a:t>presentation sample</a:t>
            </a:r>
          </a:p>
        </p:txBody>
      </p:sp>
      <p:sp>
        <p:nvSpPr>
          <p:cNvPr id="6" name="Tijdelijke aanduiding voor dianummer 5"/>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61072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a:t>Click to edit Master title style</a:t>
            </a:r>
            <a:endParaRPr lang="nl-NL" dirty="0"/>
          </a:p>
        </p:txBody>
      </p:sp>
      <p:sp>
        <p:nvSpPr>
          <p:cNvPr id="3" name="Tijdelijke aanduiding voor inhoud 2"/>
          <p:cNvSpPr>
            <a:spLocks noGrp="1"/>
          </p:cNvSpPr>
          <p:nvPr>
            <p:ph sz="half" idx="1"/>
          </p:nvPr>
        </p:nvSpPr>
        <p:spPr>
          <a:xfrm>
            <a:off x="539750"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Tijdelijke aanduiding voor inhoud 3"/>
          <p:cNvSpPr>
            <a:spLocks noGrp="1"/>
          </p:cNvSpPr>
          <p:nvPr>
            <p:ph sz="half" idx="2"/>
          </p:nvPr>
        </p:nvSpPr>
        <p:spPr>
          <a:xfrm>
            <a:off x="4644008" y="1196976"/>
            <a:ext cx="3960242" cy="4895849"/>
          </a:xfrm>
        </p:spPr>
        <p:txBody>
          <a:bodyPr/>
          <a:lstStyle>
            <a:lvl1pPr>
              <a:defRPr sz="2800"/>
            </a:lvl1pPr>
            <a:lvl2pPr marL="285750" indent="-285750">
              <a:defRPr sz="2400"/>
            </a:lvl2pPr>
            <a:lvl3pPr marL="538163" indent="-228600">
              <a:defRPr sz="2000"/>
            </a:lvl3pPr>
            <a:lvl4pPr marL="804863" indent="-228600">
              <a:defRPr sz="1800"/>
            </a:lvl4pPr>
            <a:lvl5pPr marL="1084263" indent="-228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ijdelijke aanduiding voor datum 4"/>
          <p:cNvSpPr>
            <a:spLocks noGrp="1"/>
          </p:cNvSpPr>
          <p:nvPr>
            <p:ph type="dt" sz="half" idx="10"/>
          </p:nvPr>
        </p:nvSpPr>
        <p:spPr/>
        <p:txBody>
          <a:bodyPr/>
          <a:lstStyle/>
          <a:p>
            <a:fld id="{F681DD40-DE71-4C1D-AE7B-66259148FB50}" type="datetime1">
              <a:rPr lang="nl-NL" smtClean="0"/>
              <a:t>19-10-2018</a:t>
            </a:fld>
            <a:endParaRPr lang="nl-NL"/>
          </a:p>
        </p:txBody>
      </p:sp>
      <p:sp>
        <p:nvSpPr>
          <p:cNvPr id="6" name="Tijdelijke aanduiding voor voettekst 5"/>
          <p:cNvSpPr>
            <a:spLocks noGrp="1"/>
          </p:cNvSpPr>
          <p:nvPr>
            <p:ph type="ftr" sz="quarter" idx="11"/>
          </p:nvPr>
        </p:nvSpPr>
        <p:spPr/>
        <p:txBody>
          <a:bodyPr/>
          <a:lstStyle/>
          <a:p>
            <a:r>
              <a:rPr lang="nl-NL"/>
              <a:t>presentation sample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370242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lvl1pPr>
              <a:defRPr/>
            </a:lvl1pPr>
          </a:lstStyle>
          <a:p>
            <a:r>
              <a:rPr lang="en-US" dirty="0"/>
              <a:t>Click to edit Master title style</a:t>
            </a:r>
            <a:endParaRPr lang="nl-NL" dirty="0"/>
          </a:p>
        </p:txBody>
      </p:sp>
      <p:sp>
        <p:nvSpPr>
          <p:cNvPr id="3" name="Tijdelijke aanduiding voor tekst 2"/>
          <p:cNvSpPr>
            <a:spLocks noGrp="1"/>
          </p:cNvSpPr>
          <p:nvPr>
            <p:ph type="body" idx="1" hasCustomPrompt="1"/>
          </p:nvPr>
        </p:nvSpPr>
        <p:spPr>
          <a:xfrm>
            <a:off x="539552" y="1196975"/>
            <a:ext cx="3957836"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endParaRPr lang="nl-NL" dirty="0"/>
          </a:p>
        </p:txBody>
      </p:sp>
      <p:sp>
        <p:nvSpPr>
          <p:cNvPr id="4" name="Tijdelijke aanduiding voor inhoud 3"/>
          <p:cNvSpPr>
            <a:spLocks noGrp="1"/>
          </p:cNvSpPr>
          <p:nvPr>
            <p:ph sz="half" idx="2"/>
          </p:nvPr>
        </p:nvSpPr>
        <p:spPr>
          <a:xfrm>
            <a:off x="539552" y="2060848"/>
            <a:ext cx="3957836"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ijdelijke aanduiding voor tekst 4"/>
          <p:cNvSpPr>
            <a:spLocks noGrp="1"/>
          </p:cNvSpPr>
          <p:nvPr>
            <p:ph type="body" sz="quarter" idx="3" hasCustomPrompt="1"/>
          </p:nvPr>
        </p:nvSpPr>
        <p:spPr>
          <a:xfrm>
            <a:off x="4645025" y="1196975"/>
            <a:ext cx="3959225"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endParaRPr lang="nl-NL" dirty="0"/>
          </a:p>
        </p:txBody>
      </p:sp>
      <p:sp>
        <p:nvSpPr>
          <p:cNvPr id="6" name="Tijdelijke aanduiding voor inhoud 5"/>
          <p:cNvSpPr>
            <a:spLocks noGrp="1"/>
          </p:cNvSpPr>
          <p:nvPr>
            <p:ph sz="quarter" idx="4"/>
          </p:nvPr>
        </p:nvSpPr>
        <p:spPr>
          <a:xfrm>
            <a:off x="4645025" y="2060848"/>
            <a:ext cx="3959225" cy="4031977"/>
          </a:xfrm>
        </p:spPr>
        <p:txBody>
          <a:bodyPr/>
          <a:lstStyle>
            <a:lvl1pPr>
              <a:defRPr sz="2400"/>
            </a:lvl1pPr>
            <a:lvl2pPr marL="285750" indent="-285750">
              <a:defRPr sz="2000"/>
            </a:lvl2pPr>
            <a:lvl3pPr marL="538163" indent="-228600">
              <a:defRPr sz="1800"/>
            </a:lvl3pPr>
            <a:lvl4pPr marL="804863" indent="-228600">
              <a:defRPr sz="1600"/>
            </a:lvl4pPr>
            <a:lvl5pPr marL="1084263" indent="-228600">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ijdelijke aanduiding voor datum 6"/>
          <p:cNvSpPr>
            <a:spLocks noGrp="1"/>
          </p:cNvSpPr>
          <p:nvPr>
            <p:ph type="dt" sz="half" idx="10"/>
          </p:nvPr>
        </p:nvSpPr>
        <p:spPr/>
        <p:txBody>
          <a:bodyPr/>
          <a:lstStyle/>
          <a:p>
            <a:fld id="{B0472625-E0CD-4CA1-9D55-C5C32DBA1A42}" type="datetime1">
              <a:rPr lang="nl-NL" smtClean="0"/>
              <a:t>19-10-2018</a:t>
            </a:fld>
            <a:endParaRPr lang="nl-NL"/>
          </a:p>
        </p:txBody>
      </p:sp>
      <p:sp>
        <p:nvSpPr>
          <p:cNvPr id="8" name="Tijdelijke aanduiding voor voettekst 7"/>
          <p:cNvSpPr>
            <a:spLocks noGrp="1"/>
          </p:cNvSpPr>
          <p:nvPr>
            <p:ph type="ftr" sz="quarter" idx="11"/>
          </p:nvPr>
        </p:nvSpPr>
        <p:spPr/>
        <p:txBody>
          <a:bodyPr/>
          <a:lstStyle/>
          <a:p>
            <a:r>
              <a:rPr lang="nl-NL"/>
              <a:t>presentation sample</a:t>
            </a:r>
          </a:p>
        </p:txBody>
      </p:sp>
      <p:sp>
        <p:nvSpPr>
          <p:cNvPr id="9" name="Tijdelijke aanduiding voor dianummer 8"/>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138713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en-US" dirty="0"/>
              <a:t>Click to edit Master title style</a:t>
            </a:r>
            <a:endParaRPr lang="nl-NL" dirty="0"/>
          </a:p>
        </p:txBody>
      </p:sp>
      <p:sp>
        <p:nvSpPr>
          <p:cNvPr id="3" name="Tijdelijke aanduiding voor datum 2"/>
          <p:cNvSpPr>
            <a:spLocks noGrp="1"/>
          </p:cNvSpPr>
          <p:nvPr>
            <p:ph type="dt" sz="half" idx="10"/>
          </p:nvPr>
        </p:nvSpPr>
        <p:spPr/>
        <p:txBody>
          <a:bodyPr/>
          <a:lstStyle/>
          <a:p>
            <a:fld id="{02BEC5D9-9E87-4FE6-AE34-384C07BE7617}" type="datetime1">
              <a:rPr lang="nl-NL" smtClean="0"/>
              <a:t>19-10-2018</a:t>
            </a:fld>
            <a:endParaRPr lang="nl-NL"/>
          </a:p>
        </p:txBody>
      </p:sp>
      <p:sp>
        <p:nvSpPr>
          <p:cNvPr id="4" name="Tijdelijke aanduiding voor voettekst 3"/>
          <p:cNvSpPr>
            <a:spLocks noGrp="1"/>
          </p:cNvSpPr>
          <p:nvPr>
            <p:ph type="ftr" sz="quarter" idx="11"/>
          </p:nvPr>
        </p:nvSpPr>
        <p:spPr/>
        <p:txBody>
          <a:bodyPr/>
          <a:lstStyle/>
          <a:p>
            <a:r>
              <a:rPr lang="nl-NL"/>
              <a:t>presentation sample</a:t>
            </a:r>
          </a:p>
        </p:txBody>
      </p:sp>
      <p:sp>
        <p:nvSpPr>
          <p:cNvPr id="5" name="Tijdelijke aanduiding voor dianummer 4"/>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85248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jdelijke aanduiding voor datum 1"/>
          <p:cNvSpPr>
            <a:spLocks noGrp="1"/>
          </p:cNvSpPr>
          <p:nvPr>
            <p:ph type="dt" sz="half" idx="10"/>
          </p:nvPr>
        </p:nvSpPr>
        <p:spPr/>
        <p:txBody>
          <a:bodyPr/>
          <a:lstStyle/>
          <a:p>
            <a:fld id="{38891B56-0136-4489-8582-294A49C55CAB}" type="datetime1">
              <a:rPr lang="nl-NL" smtClean="0"/>
              <a:t>19-10-2018</a:t>
            </a:fld>
            <a:endParaRPr lang="nl-NL"/>
          </a:p>
        </p:txBody>
      </p:sp>
      <p:sp>
        <p:nvSpPr>
          <p:cNvPr id="3" name="Tijdelijke aanduiding voor voettekst 2"/>
          <p:cNvSpPr>
            <a:spLocks noGrp="1"/>
          </p:cNvSpPr>
          <p:nvPr>
            <p:ph type="ftr" sz="quarter" idx="11"/>
          </p:nvPr>
        </p:nvSpPr>
        <p:spPr/>
        <p:txBody>
          <a:bodyPr/>
          <a:lstStyle/>
          <a:p>
            <a:r>
              <a:rPr lang="nl-NL"/>
              <a:t>presentation sample</a:t>
            </a:r>
          </a:p>
        </p:txBody>
      </p:sp>
      <p:sp>
        <p:nvSpPr>
          <p:cNvPr id="4" name="Tijdelijke aanduiding voor dianummer 3"/>
          <p:cNvSpPr>
            <a:spLocks noGrp="1"/>
          </p:cNvSpPr>
          <p:nvPr>
            <p:ph type="sldNum" sz="quarter" idx="12"/>
          </p:nvPr>
        </p:nvSpPr>
        <p:spPr/>
        <p:txBody>
          <a:bodyPr/>
          <a:lstStyle/>
          <a:p>
            <a:fld id="{3B032377-C103-4EFE-98C1-80A6E5A7472A}" type="slidenum">
              <a:rPr lang="nl-NL" smtClean="0"/>
              <a:t>‹#›</a:t>
            </a:fld>
            <a:endParaRPr lang="nl-NL"/>
          </a:p>
        </p:txBody>
      </p:sp>
    </p:spTree>
    <p:extLst>
      <p:ext uri="{BB962C8B-B14F-4D97-AF65-F5344CB8AC3E}">
        <p14:creationId xmlns:p14="http://schemas.microsoft.com/office/powerpoint/2010/main" val="242466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en-US" dirty="0"/>
              <a:t>Click to edit Master title style</a:t>
            </a:r>
            <a:endParaRPr lang="nl-NL" dirty="0"/>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endParaRPr lang="nl-NL" dirty="0"/>
          </a:p>
        </p:txBody>
      </p:sp>
      <p:sp>
        <p:nvSpPr>
          <p:cNvPr id="5" name="Tijdelijke aanduiding voor datum 4"/>
          <p:cNvSpPr>
            <a:spLocks noGrp="1"/>
          </p:cNvSpPr>
          <p:nvPr>
            <p:ph type="dt" sz="half" idx="10"/>
          </p:nvPr>
        </p:nvSpPr>
        <p:spPr/>
        <p:txBody>
          <a:bodyPr/>
          <a:lstStyle/>
          <a:p>
            <a:fld id="{D9C96619-CD73-42AF-90E9-E73547C9818A}" type="datetime1">
              <a:rPr lang="nl-NL" smtClean="0"/>
              <a:t>19-10-2018</a:t>
            </a:fld>
            <a:endParaRPr lang="nl-NL"/>
          </a:p>
        </p:txBody>
      </p:sp>
      <p:sp>
        <p:nvSpPr>
          <p:cNvPr id="6" name="Tijdelijke aanduiding voor voettekst 5"/>
          <p:cNvSpPr>
            <a:spLocks noGrp="1"/>
          </p:cNvSpPr>
          <p:nvPr>
            <p:ph type="ftr" sz="quarter" idx="11"/>
          </p:nvPr>
        </p:nvSpPr>
        <p:spPr/>
        <p:txBody>
          <a:bodyPr/>
          <a:lstStyle/>
          <a:p>
            <a:r>
              <a:rPr lang="nl-NL"/>
              <a:t>presentation sample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a:t>
            </a:fld>
            <a:endParaRPr lang="nl-NL"/>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en-US" dirty="0"/>
              <a:t>Click on the pictogram to insert an illustration, a graph, a table or a movie</a:t>
            </a:r>
          </a:p>
        </p:txBody>
      </p:sp>
    </p:spTree>
    <p:extLst>
      <p:ext uri="{BB962C8B-B14F-4D97-AF65-F5344CB8AC3E}">
        <p14:creationId xmlns:p14="http://schemas.microsoft.com/office/powerpoint/2010/main" val="100205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9552" y="116632"/>
            <a:ext cx="8064896" cy="936105"/>
          </a:xfrm>
          <a:prstGeom prst="rect">
            <a:avLst/>
          </a:prstGeom>
        </p:spPr>
        <p:txBody>
          <a:bodyPr vert="horz" lIns="0" tIns="36000" rIns="0" bIns="36000" rtlCol="0" anchor="ctr">
            <a:normAutofit/>
          </a:bodyPr>
          <a:lstStyle/>
          <a:p>
            <a:r>
              <a:rPr lang="en-US" noProof="0" dirty="0"/>
              <a:t>Click to edit Master title style</a:t>
            </a:r>
            <a:endParaRPr lang="en-GB" noProof="0" dirty="0"/>
          </a:p>
        </p:txBody>
      </p:sp>
      <p:sp>
        <p:nvSpPr>
          <p:cNvPr id="3" name="Tijdelijke aanduiding voor tekst 2"/>
          <p:cNvSpPr>
            <a:spLocks noGrp="1"/>
          </p:cNvSpPr>
          <p:nvPr>
            <p:ph type="body" idx="1"/>
          </p:nvPr>
        </p:nvSpPr>
        <p:spPr>
          <a:xfrm>
            <a:off x="539552" y="1196976"/>
            <a:ext cx="8064896" cy="4895850"/>
          </a:xfrm>
          <a:prstGeom prst="rect">
            <a:avLst/>
          </a:prstGeom>
        </p:spPr>
        <p:txBody>
          <a:bodyPr vert="horz" lIns="0" tIns="36000" rIns="0" bIns="36000" rtlCol="0">
            <a:noAutofit/>
          </a:bodyPr>
          <a:lstStyle/>
          <a:p>
            <a:pPr lvl="0"/>
            <a:r>
              <a:rPr lang="en-US" dirty="0"/>
              <a:t>Click to edit Master text style</a:t>
            </a:r>
            <a:r>
              <a:rPr lang="en-GB" noProof="0" dirty="0"/>
              <a:t>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ijdelijke aanduiding voor datum 3"/>
          <p:cNvSpPr>
            <a:spLocks noGrp="1"/>
          </p:cNvSpPr>
          <p:nvPr>
            <p:ph type="dt" sz="half" idx="2"/>
          </p:nvPr>
        </p:nvSpPr>
        <p:spPr>
          <a:xfrm>
            <a:off x="7236296" y="6327740"/>
            <a:ext cx="1008112" cy="227082"/>
          </a:xfrm>
          <a:prstGeom prst="rect">
            <a:avLst/>
          </a:prstGeom>
        </p:spPr>
        <p:txBody>
          <a:bodyPr vert="horz" lIns="91440" tIns="45720" rIns="91440" bIns="45720" rtlCol="0" anchor="ctr"/>
          <a:lstStyle>
            <a:lvl1pPr algn="r">
              <a:defRPr sz="1200">
                <a:solidFill>
                  <a:schemeClr val="bg1"/>
                </a:solidFill>
              </a:defRPr>
            </a:lvl1pPr>
          </a:lstStyle>
          <a:p>
            <a:fld id="{27DBB37C-E569-4855-94AC-06383A36145C}" type="datetime1">
              <a:rPr lang="nl-NL" smtClean="0"/>
              <a:t>19-10-2018</a:t>
            </a:fld>
            <a:endParaRPr lang="nl-NL" dirty="0"/>
          </a:p>
        </p:txBody>
      </p:sp>
      <p:sp>
        <p:nvSpPr>
          <p:cNvPr id="5" name="Tijdelijke aanduiding voor voettekst 4"/>
          <p:cNvSpPr>
            <a:spLocks noGrp="1"/>
          </p:cNvSpPr>
          <p:nvPr>
            <p:ph type="ftr" sz="quarter" idx="3"/>
          </p:nvPr>
        </p:nvSpPr>
        <p:spPr>
          <a:xfrm>
            <a:off x="5220072" y="6562118"/>
            <a:ext cx="3024336" cy="207188"/>
          </a:xfrm>
          <a:prstGeom prst="rect">
            <a:avLst/>
          </a:prstGeom>
        </p:spPr>
        <p:txBody>
          <a:bodyPr vert="horz" lIns="91440" tIns="45720" rIns="91440" bIns="45720" rtlCol="0" anchor="ctr"/>
          <a:lstStyle>
            <a:lvl1pPr algn="r">
              <a:defRPr sz="1200">
                <a:solidFill>
                  <a:schemeClr val="bg1"/>
                </a:solidFill>
              </a:defRPr>
            </a:lvl1pPr>
          </a:lstStyle>
          <a:p>
            <a:r>
              <a:rPr lang="nl-NL" dirty="0"/>
              <a:t>presentation sample</a:t>
            </a:r>
          </a:p>
        </p:txBody>
      </p:sp>
      <p:sp>
        <p:nvSpPr>
          <p:cNvPr id="6" name="Tijdelijke aanduiding voor dianummer 5"/>
          <p:cNvSpPr>
            <a:spLocks noGrp="1"/>
          </p:cNvSpPr>
          <p:nvPr>
            <p:ph type="sldNum" sz="quarter" idx="4"/>
          </p:nvPr>
        </p:nvSpPr>
        <p:spPr>
          <a:xfrm>
            <a:off x="-4356" y="6602881"/>
            <a:ext cx="461556" cy="257295"/>
          </a:xfrm>
          <a:prstGeom prst="rect">
            <a:avLst/>
          </a:prstGeom>
        </p:spPr>
        <p:txBody>
          <a:bodyPr vert="horz" lIns="91440" tIns="45720" rIns="91440" bIns="45720" rtlCol="0" anchor="ctr"/>
          <a:lstStyle>
            <a:lvl1pPr algn="r">
              <a:defRPr sz="1200">
                <a:solidFill>
                  <a:schemeClr val="bg1"/>
                </a:solidFill>
              </a:defRPr>
            </a:lvl1pPr>
          </a:lstStyle>
          <a:p>
            <a:fld id="{3B032377-C103-4EFE-98C1-80A6E5A7472A}" type="slidenum">
              <a:rPr lang="nl-NL" smtClean="0"/>
              <a:pPr/>
              <a:t>‹#›</a:t>
            </a:fld>
            <a:endParaRPr lang="nl-NL" dirty="0"/>
          </a:p>
        </p:txBody>
      </p:sp>
    </p:spTree>
    <p:extLst>
      <p:ext uri="{BB962C8B-B14F-4D97-AF65-F5344CB8AC3E}">
        <p14:creationId xmlns:p14="http://schemas.microsoft.com/office/powerpoint/2010/main" val="260896068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52" r:id="rId5"/>
    <p:sldLayoutId id="2147483653" r:id="rId6"/>
    <p:sldLayoutId id="2147483654" r:id="rId7"/>
    <p:sldLayoutId id="2147483655" r:id="rId8"/>
    <p:sldLayoutId id="2147483657" r:id="rId9"/>
    <p:sldLayoutId id="2147483664" r:id="rId10"/>
    <p:sldLayoutId id="2147483660" r:id="rId11"/>
    <p:sldLayoutId id="2147483662" r:id="rId12"/>
    <p:sldLayoutId id="2147483663" r:id="rId13"/>
  </p:sldLayoutIdLst>
  <p:hf hdr="0" ftr="0" dt="0"/>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712788" indent="-28575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2pPr>
      <a:lvl3pPr marL="1084263" indent="-2286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3pPr>
      <a:lvl4pPr marL="1433513"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4pPr>
      <a:lvl5pPr marL="179705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037"/>
            <a:ext cx="9180512" cy="6852793"/>
          </a:xfrm>
          <a:prstGeom prst="rect">
            <a:avLst/>
          </a:prstGeom>
        </p:spPr>
      </p:pic>
      <p:sp>
        <p:nvSpPr>
          <p:cNvPr id="7" name="Titel 6"/>
          <p:cNvSpPr>
            <a:spLocks noGrp="1"/>
          </p:cNvSpPr>
          <p:nvPr>
            <p:ph type="ctrTitle"/>
          </p:nvPr>
        </p:nvSpPr>
        <p:spPr/>
        <p:txBody>
          <a:bodyPr anchor="t"/>
          <a:lstStyle/>
          <a:p>
            <a:r>
              <a:rPr lang="nl-BE" dirty="0">
                <a:solidFill>
                  <a:schemeClr val="bg1"/>
                </a:solidFill>
              </a:rPr>
              <a:t>NEXOR IOF consortium</a:t>
            </a:r>
            <a:br>
              <a:rPr lang="nl-BE" dirty="0">
                <a:solidFill>
                  <a:schemeClr val="bg1"/>
                </a:solidFill>
              </a:rPr>
            </a:br>
            <a:r>
              <a:rPr lang="en-GB" sz="2000" dirty="0">
                <a:solidFill>
                  <a:schemeClr val="bg1"/>
                </a:solidFill>
              </a:rPr>
              <a:t>Cyber Physical Systems</a:t>
            </a:r>
            <a:br>
              <a:rPr lang="en-GB" sz="2000" dirty="0">
                <a:solidFill>
                  <a:schemeClr val="bg1"/>
                </a:solidFill>
              </a:rPr>
            </a:br>
            <a:r>
              <a:rPr lang="en-GB" sz="2000" dirty="0">
                <a:solidFill>
                  <a:schemeClr val="bg1"/>
                </a:solidFill>
              </a:rPr>
              <a:t>Fons </a:t>
            </a:r>
            <a:r>
              <a:rPr lang="en-GB" sz="2000">
                <a:solidFill>
                  <a:schemeClr val="bg1"/>
                </a:solidFill>
              </a:rPr>
              <a:t>De Mey - </a:t>
            </a:r>
            <a:r>
              <a:rPr lang="en-GB" sz="2000" dirty="0">
                <a:solidFill>
                  <a:schemeClr val="bg1"/>
                </a:solidFill>
              </a:rPr>
              <a:t>Research &amp; Innovation Manager</a:t>
            </a:r>
            <a:endParaRPr lang="nl-NL" dirty="0">
              <a:solidFill>
                <a:schemeClr val="bg1"/>
              </a:solidFill>
            </a:endParaRPr>
          </a:p>
        </p:txBody>
      </p:sp>
      <p:pic>
        <p:nvPicPr>
          <p:cNvPr id="5" name="Picture Placeholder 3"/>
          <p:cNvPicPr>
            <a:picLocks noChangeAspect="1"/>
          </p:cNvPicPr>
          <p:nvPr/>
        </p:nvPicPr>
        <p:blipFill>
          <a:blip r:embed="rId4" cstate="email">
            <a:extLst>
              <a:ext uri="{28A0092B-C50C-407E-A947-70E740481C1C}">
                <a14:useLocalDpi xmlns:a14="http://schemas.microsoft.com/office/drawing/2010/main"/>
              </a:ext>
            </a:extLst>
          </a:blip>
          <a:srcRect t="195" b="195"/>
          <a:stretch>
            <a:fillRect/>
          </a:stretch>
        </p:blipFill>
        <p:spPr>
          <a:xfrm>
            <a:off x="0" y="5197559"/>
            <a:ext cx="9180512" cy="1662617"/>
          </a:xfrm>
          <a:prstGeom prst="rect">
            <a:avLst/>
          </a:prstGeom>
        </p:spPr>
      </p:pic>
    </p:spTree>
    <p:extLst>
      <p:ext uri="{BB962C8B-B14F-4D97-AF65-F5344CB8AC3E}">
        <p14:creationId xmlns:p14="http://schemas.microsoft.com/office/powerpoint/2010/main" val="292945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032377-C103-4EFE-98C1-80A6E5A7472A}" type="slidenum">
              <a:rPr lang="nl-NL" smtClean="0"/>
              <a:t>2</a:t>
            </a:fld>
            <a:endParaRPr lang="nl-NL" dirty="0"/>
          </a:p>
        </p:txBody>
      </p:sp>
      <p:graphicFrame>
        <p:nvGraphicFramePr>
          <p:cNvPr id="16" name="Diagram 15">
            <a:extLst>
              <a:ext uri="{FF2B5EF4-FFF2-40B4-BE49-F238E27FC236}">
                <a16:creationId xmlns:a16="http://schemas.microsoft.com/office/drawing/2014/main" id="{C304528E-9DC1-493F-89C3-495C7714033A}"/>
              </a:ext>
            </a:extLst>
          </p:cNvPr>
          <p:cNvGraphicFramePr/>
          <p:nvPr>
            <p:extLst/>
          </p:nvPr>
        </p:nvGraphicFramePr>
        <p:xfrm>
          <a:off x="-2340768" y="1772816"/>
          <a:ext cx="2160000" cy="974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26">
            <a:extLst>
              <a:ext uri="{FF2B5EF4-FFF2-40B4-BE49-F238E27FC236}">
                <a16:creationId xmlns:a16="http://schemas.microsoft.com/office/drawing/2014/main" id="{3E8B722A-54C7-4F00-A26D-93A0F6F36D30}"/>
              </a:ext>
            </a:extLst>
          </p:cNvPr>
          <p:cNvPicPr>
            <a:picLocks noChangeAspect="1"/>
          </p:cNvPicPr>
          <p:nvPr/>
        </p:nvPicPr>
        <p:blipFill>
          <a:blip r:embed="rId8"/>
          <a:stretch>
            <a:fillRect/>
          </a:stretch>
        </p:blipFill>
        <p:spPr>
          <a:xfrm>
            <a:off x="539552" y="1124744"/>
            <a:ext cx="8212024" cy="5236918"/>
          </a:xfrm>
          <a:prstGeom prst="rect">
            <a:avLst/>
          </a:prstGeom>
        </p:spPr>
      </p:pic>
      <p:pic>
        <p:nvPicPr>
          <p:cNvPr id="20" name="Picture 19">
            <a:extLst>
              <a:ext uri="{FF2B5EF4-FFF2-40B4-BE49-F238E27FC236}">
                <a16:creationId xmlns:a16="http://schemas.microsoft.com/office/drawing/2014/main" id="{30753C8C-1544-44B7-A116-305FA54298A6}"/>
              </a:ext>
            </a:extLst>
          </p:cNvPr>
          <p:cNvPicPr>
            <a:picLocks noChangeAspect="1"/>
          </p:cNvPicPr>
          <p:nvPr/>
        </p:nvPicPr>
        <p:blipFill rotWithShape="1">
          <a:blip r:embed="rId9"/>
          <a:srcRect l="9968" t="47262" r="9058" b="2089"/>
          <a:stretch/>
        </p:blipFill>
        <p:spPr>
          <a:xfrm>
            <a:off x="5004048" y="5416677"/>
            <a:ext cx="1656184" cy="532603"/>
          </a:xfrm>
          <a:prstGeom prst="rect">
            <a:avLst/>
          </a:prstGeom>
          <a:noFill/>
        </p:spPr>
      </p:pic>
      <p:sp>
        <p:nvSpPr>
          <p:cNvPr id="28" name="Rectangle 27">
            <a:extLst>
              <a:ext uri="{FF2B5EF4-FFF2-40B4-BE49-F238E27FC236}">
                <a16:creationId xmlns:a16="http://schemas.microsoft.com/office/drawing/2014/main" id="{366F74BE-F076-4D73-9BF8-8D1659C7F72D}"/>
              </a:ext>
            </a:extLst>
          </p:cNvPr>
          <p:cNvSpPr/>
          <p:nvPr/>
        </p:nvSpPr>
        <p:spPr>
          <a:xfrm>
            <a:off x="179512" y="4365104"/>
            <a:ext cx="4392488" cy="1008112"/>
          </a:xfrm>
          <a:prstGeom prst="rect">
            <a:avLst/>
          </a:prstGeom>
          <a:noFill/>
          <a:ln>
            <a:solidFill>
              <a:srgbClr val="0293AC"/>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dirty="0">
                <a:solidFill>
                  <a:srgbClr val="0293AC"/>
                </a:solidFill>
              </a:rPr>
              <a:t>D&amp;O</a:t>
            </a:r>
            <a:endParaRPr lang="nl-BE" dirty="0">
              <a:solidFill>
                <a:srgbClr val="0293AC"/>
              </a:solidFill>
            </a:endParaRPr>
          </a:p>
        </p:txBody>
      </p:sp>
      <p:sp>
        <p:nvSpPr>
          <p:cNvPr id="8" name="Rectangle 7">
            <a:extLst>
              <a:ext uri="{FF2B5EF4-FFF2-40B4-BE49-F238E27FC236}">
                <a16:creationId xmlns:a16="http://schemas.microsoft.com/office/drawing/2014/main" id="{4C190325-0F20-4EEC-99D1-7EB942B61DD0}"/>
              </a:ext>
            </a:extLst>
          </p:cNvPr>
          <p:cNvSpPr/>
          <p:nvPr/>
        </p:nvSpPr>
        <p:spPr>
          <a:xfrm>
            <a:off x="2411760" y="5373216"/>
            <a:ext cx="4320480" cy="576064"/>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dirty="0">
                <a:solidFill>
                  <a:srgbClr val="6C6C6C"/>
                </a:solidFill>
              </a:rPr>
              <a:t>D&amp;C</a:t>
            </a:r>
            <a:endParaRPr lang="nl-BE" dirty="0">
              <a:solidFill>
                <a:srgbClr val="6C6C6C"/>
              </a:solidFill>
            </a:endParaRPr>
          </a:p>
        </p:txBody>
      </p:sp>
    </p:spTree>
    <p:extLst>
      <p:ext uri="{BB962C8B-B14F-4D97-AF65-F5344CB8AC3E}">
        <p14:creationId xmlns:p14="http://schemas.microsoft.com/office/powerpoint/2010/main" val="63197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Physical Systems = High Tech …</a:t>
            </a:r>
          </a:p>
        </p:txBody>
      </p:sp>
      <p:sp>
        <p:nvSpPr>
          <p:cNvPr id="7" name="Content Placeholder 6"/>
          <p:cNvSpPr>
            <a:spLocks noGrp="1"/>
          </p:cNvSpPr>
          <p:nvPr>
            <p:ph sz="half" idx="1"/>
          </p:nvPr>
        </p:nvSpPr>
        <p:spPr>
          <a:xfrm>
            <a:off x="4684441" y="1196976"/>
            <a:ext cx="3960242" cy="4895849"/>
          </a:xfrm>
        </p:spPr>
        <p:txBody>
          <a:bodyPr anchor="t"/>
          <a:lstStyle/>
          <a:p>
            <a:pPr algn="ctr"/>
            <a:r>
              <a:rPr lang="en-GB" sz="1800" dirty="0"/>
              <a:t>Robots</a:t>
            </a:r>
          </a:p>
          <a:p>
            <a:pPr algn="ctr"/>
            <a:r>
              <a:rPr lang="en-GB" sz="1800" dirty="0"/>
              <a:t>Vehicles</a:t>
            </a:r>
          </a:p>
          <a:p>
            <a:pPr algn="ctr"/>
            <a:r>
              <a:rPr lang="en-GB" sz="1800" dirty="0"/>
              <a:t>Machines</a:t>
            </a:r>
          </a:p>
          <a:p>
            <a:pPr algn="ctr"/>
            <a:r>
              <a:rPr lang="en-GB" sz="1800" dirty="0"/>
              <a:t>Manufacturing devices</a:t>
            </a:r>
          </a:p>
          <a:p>
            <a:pPr algn="ctr"/>
            <a:endParaRPr lang="en-GB" sz="1200" dirty="0"/>
          </a:p>
          <a:p>
            <a:pPr algn="ctr"/>
            <a:r>
              <a:rPr lang="en-GB" sz="1200" dirty="0"/>
              <a:t>characterized by</a:t>
            </a:r>
          </a:p>
          <a:p>
            <a:pPr algn="ctr"/>
            <a:endParaRPr lang="en-US" sz="1800" dirty="0"/>
          </a:p>
          <a:p>
            <a:pPr algn="ctr"/>
            <a:r>
              <a:rPr lang="en-US" sz="1800" dirty="0"/>
              <a:t>Sensors and actuators</a:t>
            </a:r>
          </a:p>
          <a:p>
            <a:pPr algn="ctr"/>
            <a:r>
              <a:rPr lang="en-US" sz="1800" dirty="0"/>
              <a:t>Embedded computer</a:t>
            </a:r>
          </a:p>
          <a:p>
            <a:pPr algn="ctr"/>
            <a:r>
              <a:rPr lang="en-US" sz="1800" dirty="0"/>
              <a:t>Physics models</a:t>
            </a:r>
          </a:p>
          <a:p>
            <a:pPr algn="ctr"/>
            <a:endParaRPr lang="nl-BE" sz="1800" dirty="0"/>
          </a:p>
        </p:txBody>
      </p:sp>
      <p:sp>
        <p:nvSpPr>
          <p:cNvPr id="3" name="Slide Number Placeholder 2"/>
          <p:cNvSpPr>
            <a:spLocks noGrp="1"/>
          </p:cNvSpPr>
          <p:nvPr>
            <p:ph type="sldNum" sz="quarter" idx="12"/>
          </p:nvPr>
        </p:nvSpPr>
        <p:spPr/>
        <p:txBody>
          <a:bodyPr/>
          <a:lstStyle/>
          <a:p>
            <a:fld id="{3B032377-C103-4EFE-98C1-80A6E5A7472A}" type="slidenum">
              <a:rPr lang="nl-NL" smtClean="0"/>
              <a:t>3</a:t>
            </a:fld>
            <a:endParaRPr lang="nl-NL"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365" y="1389769"/>
            <a:ext cx="3177012" cy="4530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6"/>
          <p:cNvSpPr txBox="1">
            <a:spLocks/>
          </p:cNvSpPr>
          <p:nvPr/>
        </p:nvSpPr>
        <p:spPr>
          <a:xfrm>
            <a:off x="4900366" y="4508649"/>
            <a:ext cx="3528392" cy="1584176"/>
          </a:xfrm>
          <a:prstGeom prst="rect">
            <a:avLst/>
          </a:prstGeom>
          <a:solidFill>
            <a:schemeClr val="accent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0" tIns="36000" rIns="0" bIns="36000" rtlCol="0" anchor="ctr">
            <a:noAutofit/>
          </a:bodyPr>
          <a:lst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216000" indent="-216000" algn="l" defTabSz="914400" rtl="0" eaLnBrk="1" latinLnBrk="0" hangingPunct="1">
              <a:spcBef>
                <a:spcPct val="20000"/>
              </a:spcBef>
              <a:buSzPct val="85000"/>
              <a:buFont typeface="Wingdings" panose="05000000000000000000" pitchFamily="2" charset="2"/>
              <a:buChar char="§"/>
              <a:defRPr sz="2600" kern="1200">
                <a:solidFill>
                  <a:schemeClr val="tx2"/>
                </a:solidFill>
                <a:latin typeface="+mn-lt"/>
                <a:ea typeface="+mn-ea"/>
                <a:cs typeface="+mn-cs"/>
              </a:defRPr>
            </a:lvl2pPr>
            <a:lvl3pPr marL="576000" indent="-21600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3pPr>
            <a:lvl4pPr marL="936000" indent="-2160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4pPr>
            <a:lvl5pPr marL="1296000" indent="-2160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800" dirty="0">
                <a:solidFill>
                  <a:schemeClr val="bg1"/>
                </a:solidFill>
              </a:rPr>
              <a:t>Optimized solutions</a:t>
            </a:r>
          </a:p>
          <a:p>
            <a:pPr algn="ctr"/>
            <a:r>
              <a:rPr lang="en-GB" sz="1200" dirty="0">
                <a:solidFill>
                  <a:schemeClr val="bg1"/>
                </a:solidFill>
              </a:rPr>
              <a:t>(faster, energy efficient, cheaper, lighter, ..)</a:t>
            </a:r>
          </a:p>
          <a:p>
            <a:pPr algn="ctr"/>
            <a:endParaRPr lang="en-GB" sz="1800" dirty="0">
              <a:solidFill>
                <a:schemeClr val="bg1"/>
              </a:solidFill>
            </a:endParaRPr>
          </a:p>
          <a:p>
            <a:pPr algn="ctr"/>
            <a:r>
              <a:rPr lang="en-GB" sz="1800" dirty="0">
                <a:solidFill>
                  <a:schemeClr val="bg1"/>
                </a:solidFill>
              </a:rPr>
              <a:t>Radical new solutions</a:t>
            </a:r>
          </a:p>
        </p:txBody>
      </p:sp>
    </p:spTree>
    <p:extLst>
      <p:ext uri="{BB962C8B-B14F-4D97-AF65-F5344CB8AC3E}">
        <p14:creationId xmlns:p14="http://schemas.microsoft.com/office/powerpoint/2010/main" val="317993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5F6341-EB05-48D1-B6DC-21B8505A4794}"/>
              </a:ext>
            </a:extLst>
          </p:cNvPr>
          <p:cNvPicPr>
            <a:picLocks noChangeAspect="1"/>
          </p:cNvPicPr>
          <p:nvPr/>
        </p:nvPicPr>
        <p:blipFill>
          <a:blip r:embed="rId3"/>
          <a:stretch>
            <a:fillRect/>
          </a:stretch>
        </p:blipFill>
        <p:spPr>
          <a:xfrm>
            <a:off x="273104" y="1647537"/>
            <a:ext cx="1786283" cy="1792379"/>
          </a:xfrm>
          <a:prstGeom prst="rect">
            <a:avLst/>
          </a:prstGeom>
        </p:spPr>
      </p:pic>
      <p:pic>
        <p:nvPicPr>
          <p:cNvPr id="5" name="Picture 4">
            <a:extLst>
              <a:ext uri="{FF2B5EF4-FFF2-40B4-BE49-F238E27FC236}">
                <a16:creationId xmlns:a16="http://schemas.microsoft.com/office/drawing/2014/main" id="{F8DC7D8B-9985-49D5-9BDA-8077F7E09385}"/>
              </a:ext>
            </a:extLst>
          </p:cNvPr>
          <p:cNvPicPr>
            <a:picLocks noChangeAspect="1"/>
          </p:cNvPicPr>
          <p:nvPr/>
        </p:nvPicPr>
        <p:blipFill>
          <a:blip r:embed="rId4"/>
          <a:stretch>
            <a:fillRect/>
          </a:stretch>
        </p:blipFill>
        <p:spPr>
          <a:xfrm>
            <a:off x="2356192" y="1647536"/>
            <a:ext cx="1786283" cy="1792379"/>
          </a:xfrm>
          <a:prstGeom prst="rect">
            <a:avLst/>
          </a:prstGeom>
        </p:spPr>
      </p:pic>
      <p:pic>
        <p:nvPicPr>
          <p:cNvPr id="12" name="Picture 11">
            <a:extLst>
              <a:ext uri="{FF2B5EF4-FFF2-40B4-BE49-F238E27FC236}">
                <a16:creationId xmlns:a16="http://schemas.microsoft.com/office/drawing/2014/main" id="{731EAE0D-DE24-4C8B-9305-75E71DA23F95}"/>
              </a:ext>
            </a:extLst>
          </p:cNvPr>
          <p:cNvPicPr>
            <a:picLocks noChangeAspect="1"/>
          </p:cNvPicPr>
          <p:nvPr/>
        </p:nvPicPr>
        <p:blipFill>
          <a:blip r:embed="rId5"/>
          <a:stretch>
            <a:fillRect/>
          </a:stretch>
        </p:blipFill>
        <p:spPr>
          <a:xfrm>
            <a:off x="251520" y="3672869"/>
            <a:ext cx="1792379" cy="1792379"/>
          </a:xfrm>
          <a:prstGeom prst="rect">
            <a:avLst/>
          </a:prstGeom>
        </p:spPr>
      </p:pic>
      <p:pic>
        <p:nvPicPr>
          <p:cNvPr id="14" name="Picture 13">
            <a:extLst>
              <a:ext uri="{FF2B5EF4-FFF2-40B4-BE49-F238E27FC236}">
                <a16:creationId xmlns:a16="http://schemas.microsoft.com/office/drawing/2014/main" id="{10C59859-1B2C-4B9E-A9E9-918D47C0DC15}"/>
              </a:ext>
            </a:extLst>
          </p:cNvPr>
          <p:cNvPicPr>
            <a:picLocks noChangeAspect="1"/>
          </p:cNvPicPr>
          <p:nvPr/>
        </p:nvPicPr>
        <p:blipFill>
          <a:blip r:embed="rId6"/>
          <a:stretch>
            <a:fillRect/>
          </a:stretch>
        </p:blipFill>
        <p:spPr>
          <a:xfrm>
            <a:off x="2339752" y="3672869"/>
            <a:ext cx="1792379" cy="1792379"/>
          </a:xfrm>
          <a:prstGeom prst="rect">
            <a:avLst/>
          </a:prstGeom>
        </p:spPr>
      </p:pic>
      <p:sp>
        <p:nvSpPr>
          <p:cNvPr id="17" name="Rectangle 16">
            <a:extLst>
              <a:ext uri="{FF2B5EF4-FFF2-40B4-BE49-F238E27FC236}">
                <a16:creationId xmlns:a16="http://schemas.microsoft.com/office/drawing/2014/main" id="{9579824C-7F68-4573-85AA-2C7E7C6321C0}"/>
              </a:ext>
            </a:extLst>
          </p:cNvPr>
          <p:cNvSpPr/>
          <p:nvPr/>
        </p:nvSpPr>
        <p:spPr>
          <a:xfrm>
            <a:off x="189856" y="867922"/>
            <a:ext cx="1944215" cy="523220"/>
          </a:xfrm>
          <a:prstGeom prst="rect">
            <a:avLst/>
          </a:prstGeom>
        </p:spPr>
        <p:txBody>
          <a:bodyPr wrap="square">
            <a:spAutoFit/>
          </a:bodyPr>
          <a:lstStyle/>
          <a:p>
            <a:pPr algn="ctr"/>
            <a:r>
              <a:rPr lang="nl-BE" sz="1400" dirty="0"/>
              <a:t>Model-</a:t>
            </a:r>
            <a:r>
              <a:rPr lang="nl-BE" sz="1400" dirty="0" err="1"/>
              <a:t>based</a:t>
            </a:r>
            <a:r>
              <a:rPr lang="nl-BE" sz="1400" dirty="0"/>
              <a:t> design </a:t>
            </a:r>
            <a:r>
              <a:rPr lang="nl-BE" sz="1400" dirty="0" err="1"/>
              <a:t>and</a:t>
            </a:r>
            <a:r>
              <a:rPr lang="nl-BE" sz="1400" dirty="0"/>
              <a:t> </a:t>
            </a:r>
            <a:r>
              <a:rPr lang="nl-BE" sz="1400" dirty="0" err="1"/>
              <a:t>simulations</a:t>
            </a:r>
            <a:endParaRPr lang="nl-BE" sz="1400" dirty="0"/>
          </a:p>
        </p:txBody>
      </p:sp>
      <p:sp>
        <p:nvSpPr>
          <p:cNvPr id="19" name="Rectangle 18">
            <a:extLst>
              <a:ext uri="{FF2B5EF4-FFF2-40B4-BE49-F238E27FC236}">
                <a16:creationId xmlns:a16="http://schemas.microsoft.com/office/drawing/2014/main" id="{03B7EC69-52D4-4C3B-8883-521DEABFA050}"/>
              </a:ext>
            </a:extLst>
          </p:cNvPr>
          <p:cNvSpPr/>
          <p:nvPr/>
        </p:nvSpPr>
        <p:spPr>
          <a:xfrm>
            <a:off x="2278088" y="855449"/>
            <a:ext cx="1944215" cy="307777"/>
          </a:xfrm>
          <a:prstGeom prst="rect">
            <a:avLst/>
          </a:prstGeom>
        </p:spPr>
        <p:txBody>
          <a:bodyPr wrap="square">
            <a:spAutoFit/>
          </a:bodyPr>
          <a:lstStyle/>
          <a:p>
            <a:pPr algn="ctr"/>
            <a:r>
              <a:rPr lang="nl-BE" sz="1400" dirty="0"/>
              <a:t>Embedded systems</a:t>
            </a:r>
          </a:p>
        </p:txBody>
      </p:sp>
      <p:sp>
        <p:nvSpPr>
          <p:cNvPr id="20" name="Rectangle 19">
            <a:extLst>
              <a:ext uri="{FF2B5EF4-FFF2-40B4-BE49-F238E27FC236}">
                <a16:creationId xmlns:a16="http://schemas.microsoft.com/office/drawing/2014/main" id="{15BEDFC4-7BB8-49F2-A1D5-DF4E9394D4A3}"/>
              </a:ext>
            </a:extLst>
          </p:cNvPr>
          <p:cNvSpPr/>
          <p:nvPr/>
        </p:nvSpPr>
        <p:spPr>
          <a:xfrm>
            <a:off x="179512" y="5481763"/>
            <a:ext cx="1944215" cy="307777"/>
          </a:xfrm>
          <a:prstGeom prst="rect">
            <a:avLst/>
          </a:prstGeom>
        </p:spPr>
        <p:txBody>
          <a:bodyPr wrap="square">
            <a:spAutoFit/>
          </a:bodyPr>
          <a:lstStyle/>
          <a:p>
            <a:pPr algn="ctr"/>
            <a:r>
              <a:rPr lang="nl-BE" sz="1400" dirty="0"/>
              <a:t>Sensors </a:t>
            </a:r>
            <a:r>
              <a:rPr lang="nl-BE" sz="1400" dirty="0" err="1"/>
              <a:t>and</a:t>
            </a:r>
            <a:r>
              <a:rPr lang="nl-BE" sz="1400" dirty="0"/>
              <a:t> control</a:t>
            </a:r>
          </a:p>
        </p:txBody>
      </p:sp>
      <p:sp>
        <p:nvSpPr>
          <p:cNvPr id="21" name="Rectangle 20">
            <a:extLst>
              <a:ext uri="{FF2B5EF4-FFF2-40B4-BE49-F238E27FC236}">
                <a16:creationId xmlns:a16="http://schemas.microsoft.com/office/drawing/2014/main" id="{7C169657-FC1A-4465-9233-24FCA009393B}"/>
              </a:ext>
            </a:extLst>
          </p:cNvPr>
          <p:cNvSpPr/>
          <p:nvPr/>
        </p:nvSpPr>
        <p:spPr>
          <a:xfrm>
            <a:off x="2267744" y="5481763"/>
            <a:ext cx="1944215" cy="523220"/>
          </a:xfrm>
          <a:prstGeom prst="rect">
            <a:avLst/>
          </a:prstGeom>
        </p:spPr>
        <p:txBody>
          <a:bodyPr wrap="square">
            <a:spAutoFit/>
          </a:bodyPr>
          <a:lstStyle/>
          <a:p>
            <a:pPr algn="ctr"/>
            <a:r>
              <a:rPr lang="nl-BE" sz="1400" dirty="0" err="1"/>
              <a:t>Quality</a:t>
            </a:r>
            <a:r>
              <a:rPr lang="nl-BE" sz="1400" dirty="0"/>
              <a:t> </a:t>
            </a:r>
            <a:r>
              <a:rPr lang="nl-BE" sz="1400" dirty="0" err="1"/>
              <a:t>assurance</a:t>
            </a:r>
            <a:r>
              <a:rPr lang="nl-BE" sz="1400" dirty="0"/>
              <a:t> </a:t>
            </a:r>
            <a:r>
              <a:rPr lang="nl-BE" sz="1400" dirty="0" err="1"/>
              <a:t>and</a:t>
            </a:r>
            <a:r>
              <a:rPr lang="nl-BE" sz="1400" dirty="0"/>
              <a:t> test </a:t>
            </a:r>
            <a:r>
              <a:rPr lang="nl-BE" sz="1400" dirty="0" err="1"/>
              <a:t>automation</a:t>
            </a:r>
            <a:endParaRPr lang="nl-BE" sz="1400" dirty="0"/>
          </a:p>
        </p:txBody>
      </p:sp>
      <p:sp>
        <p:nvSpPr>
          <p:cNvPr id="30" name="Tijdelijke aanduiding voor inhoud 6">
            <a:extLst>
              <a:ext uri="{FF2B5EF4-FFF2-40B4-BE49-F238E27FC236}">
                <a16:creationId xmlns:a16="http://schemas.microsoft.com/office/drawing/2014/main" id="{699F9553-CD9D-40C1-A467-D4C6C7CA5F9C}"/>
              </a:ext>
            </a:extLst>
          </p:cNvPr>
          <p:cNvSpPr>
            <a:spLocks/>
          </p:cNvSpPr>
          <p:nvPr/>
        </p:nvSpPr>
        <p:spPr bwMode="auto">
          <a:xfrm>
            <a:off x="4788024" y="853018"/>
            <a:ext cx="3960440" cy="567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Char char="•"/>
              <a:defRPr sz="2500">
                <a:solidFill>
                  <a:srgbClr val="003D62"/>
                </a:solidFill>
                <a:latin typeface="Verdana" pitchFamily="34" charset="0"/>
              </a:defRPr>
            </a:lvl1pPr>
            <a:lvl2pPr marL="742950" indent="-285750" eaLnBrk="0" hangingPunct="0">
              <a:spcBef>
                <a:spcPct val="20000"/>
              </a:spcBef>
              <a:buChar char="-"/>
              <a:defRPr sz="2200">
                <a:solidFill>
                  <a:srgbClr val="003D62"/>
                </a:solidFill>
                <a:latin typeface="Verdana" pitchFamily="34" charset="0"/>
              </a:defRPr>
            </a:lvl2pPr>
            <a:lvl3pPr marL="1143000" indent="-228600" eaLnBrk="0" hangingPunct="0">
              <a:spcBef>
                <a:spcPct val="20000"/>
              </a:spcBef>
              <a:buChar char="•"/>
              <a:defRPr sz="2400">
                <a:solidFill>
                  <a:srgbClr val="003D62"/>
                </a:solidFill>
                <a:latin typeface="Verdana" pitchFamily="34" charset="0"/>
              </a:defRPr>
            </a:lvl3pPr>
            <a:lvl4pPr marL="1600200" indent="-228600" eaLnBrk="0" hangingPunct="0">
              <a:spcBef>
                <a:spcPct val="20000"/>
              </a:spcBef>
              <a:buChar char="-"/>
              <a:defRPr sz="1600">
                <a:solidFill>
                  <a:srgbClr val="003D62"/>
                </a:solidFill>
                <a:latin typeface="Verdana" pitchFamily="34" charset="0"/>
              </a:defRPr>
            </a:lvl4pPr>
            <a:lvl5pPr marL="2057400" indent="-228600" eaLnBrk="0" hangingPunct="0">
              <a:spcBef>
                <a:spcPct val="20000"/>
              </a:spcBef>
              <a:buChar char="»"/>
              <a:defRPr sz="1600">
                <a:solidFill>
                  <a:srgbClr val="003D62"/>
                </a:solidFill>
                <a:latin typeface="Verdana" pitchFamily="34" charset="0"/>
              </a:defRPr>
            </a:lvl5pPr>
            <a:lvl6pPr marL="2514600" indent="-228600" eaLnBrk="0" fontAlgn="base" hangingPunct="0">
              <a:spcBef>
                <a:spcPct val="20000"/>
              </a:spcBef>
              <a:spcAft>
                <a:spcPct val="0"/>
              </a:spcAft>
              <a:buChar char="»"/>
              <a:defRPr sz="1600">
                <a:solidFill>
                  <a:srgbClr val="003D62"/>
                </a:solidFill>
                <a:latin typeface="Verdana" pitchFamily="34" charset="0"/>
              </a:defRPr>
            </a:lvl6pPr>
            <a:lvl7pPr marL="2971800" indent="-228600" eaLnBrk="0" fontAlgn="base" hangingPunct="0">
              <a:spcBef>
                <a:spcPct val="20000"/>
              </a:spcBef>
              <a:spcAft>
                <a:spcPct val="0"/>
              </a:spcAft>
              <a:buChar char="»"/>
              <a:defRPr sz="1600">
                <a:solidFill>
                  <a:srgbClr val="003D62"/>
                </a:solidFill>
                <a:latin typeface="Verdana" pitchFamily="34" charset="0"/>
              </a:defRPr>
            </a:lvl7pPr>
            <a:lvl8pPr marL="3429000" indent="-228600" eaLnBrk="0" fontAlgn="base" hangingPunct="0">
              <a:spcBef>
                <a:spcPct val="20000"/>
              </a:spcBef>
              <a:spcAft>
                <a:spcPct val="0"/>
              </a:spcAft>
              <a:buChar char="»"/>
              <a:defRPr sz="1600">
                <a:solidFill>
                  <a:srgbClr val="003D62"/>
                </a:solidFill>
                <a:latin typeface="Verdana" pitchFamily="34" charset="0"/>
              </a:defRPr>
            </a:lvl8pPr>
            <a:lvl9pPr marL="3886200" indent="-228600" eaLnBrk="0" fontAlgn="base" hangingPunct="0">
              <a:spcBef>
                <a:spcPct val="20000"/>
              </a:spcBef>
              <a:spcAft>
                <a:spcPct val="0"/>
              </a:spcAft>
              <a:buChar char="»"/>
              <a:defRPr sz="1600">
                <a:solidFill>
                  <a:srgbClr val="003D62"/>
                </a:solidFill>
                <a:latin typeface="Verdana" pitchFamily="34" charset="0"/>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GB" altLang="en-US" sz="1800" b="0" i="0" u="none" strike="noStrike" kern="0" cap="none" spc="0" normalizeH="0" baseline="0" noProof="0" dirty="0">
                <a:ln>
                  <a:noFill/>
                </a:ln>
                <a:solidFill>
                  <a:srgbClr val="003D62"/>
                </a:solidFill>
                <a:effectLst/>
                <a:uLnTx/>
                <a:uFillTx/>
                <a:latin typeface="Calibri"/>
                <a:ea typeface="+mn-ea"/>
                <a:cs typeface="+mn-cs"/>
              </a:rPr>
              <a:t>NEXOR targets typical questions that arise during industrial design and development of high tech r</a:t>
            </a:r>
            <a:r>
              <a:rPr lang="en-GB" altLang="en-US" sz="1800" dirty="0" err="1">
                <a:latin typeface="Calibri"/>
              </a:rPr>
              <a:t>obots</a:t>
            </a:r>
            <a:r>
              <a:rPr lang="en-GB" altLang="en-US" sz="1800" dirty="0">
                <a:latin typeface="Calibri"/>
              </a:rPr>
              <a:t>, vehicles &amp; machines</a:t>
            </a:r>
          </a:p>
          <a:p>
            <a:pPr eaLnBrk="1" fontAlgn="base" hangingPunct="1">
              <a:spcBef>
                <a:spcPts val="0"/>
              </a:spcBef>
              <a:defRPr/>
            </a:pPr>
            <a:r>
              <a:rPr lang="en-GB" sz="1800" dirty="0">
                <a:latin typeface="Calibri"/>
              </a:rPr>
              <a:t>Foundations, techniques, methods and tools for the design, analysis, simulation, validation and maintenance of software-intensive and cyber physical systems</a:t>
            </a:r>
            <a:endParaRPr lang="en-US" altLang="en-US" sz="1800" kern="0" dirty="0">
              <a:latin typeface="Calibri"/>
            </a:endParaRP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kumimoji="0" lang="nl-BE" sz="1800" b="0" i="0" u="none" strike="noStrike" kern="1200" cap="none" spc="0" normalizeH="0" baseline="0" noProof="0" dirty="0" err="1">
                <a:ln>
                  <a:noFill/>
                </a:ln>
                <a:solidFill>
                  <a:srgbClr val="003D62"/>
                </a:solidFill>
                <a:effectLst/>
                <a:uLnTx/>
                <a:uFillTx/>
                <a:latin typeface="Calibri"/>
                <a:ea typeface="+mn-ea"/>
                <a:cs typeface="+mn-cs"/>
              </a:rPr>
              <a:t>Ubiquitous</a:t>
            </a:r>
            <a:r>
              <a:rPr kumimoji="0" lang="nl-BE" sz="1800" b="0" i="0" u="none" strike="noStrike" kern="1200" cap="none" spc="0" normalizeH="0" baseline="0" noProof="0" dirty="0">
                <a:ln>
                  <a:noFill/>
                </a:ln>
                <a:solidFill>
                  <a:srgbClr val="003D62"/>
                </a:solidFill>
                <a:effectLst/>
                <a:uLnTx/>
                <a:uFillTx/>
                <a:latin typeface="Calibri"/>
                <a:ea typeface="+mn-ea"/>
                <a:cs typeface="+mn-cs"/>
              </a:rPr>
              <a:t> systems, </a:t>
            </a:r>
            <a:r>
              <a:rPr kumimoji="0" lang="nl-BE" sz="1800" b="0" i="0" u="none" strike="noStrike" kern="1200" cap="none" spc="0" normalizeH="0" baseline="0" noProof="0" dirty="0" err="1">
                <a:ln>
                  <a:noFill/>
                </a:ln>
                <a:solidFill>
                  <a:srgbClr val="003D62"/>
                </a:solidFill>
                <a:effectLst/>
                <a:uLnTx/>
                <a:uFillTx/>
                <a:latin typeface="Calibri"/>
                <a:ea typeface="+mn-ea"/>
                <a:cs typeface="+mn-cs"/>
              </a:rPr>
              <a:t>ambient</a:t>
            </a:r>
            <a:r>
              <a:rPr kumimoji="0" lang="nl-BE" sz="1800" b="0" i="0" u="none" strike="noStrike" kern="1200" cap="none" spc="0" normalizeH="0" baseline="0" noProof="0" dirty="0">
                <a:ln>
                  <a:noFill/>
                </a:ln>
                <a:solidFill>
                  <a:srgbClr val="003D62"/>
                </a:solidFill>
                <a:effectLst/>
                <a:uLnTx/>
                <a:uFillTx/>
                <a:latin typeface="Calibri"/>
                <a:ea typeface="+mn-ea"/>
                <a:cs typeface="+mn-cs"/>
              </a:rPr>
              <a:t> intelligence, </a:t>
            </a:r>
            <a:r>
              <a:rPr kumimoji="0" lang="nl-BE" sz="1800" b="0" i="0" u="none" strike="noStrike" kern="1200" cap="none" spc="0" normalizeH="0" baseline="0" noProof="0" dirty="0" err="1">
                <a:ln>
                  <a:noFill/>
                </a:ln>
                <a:solidFill>
                  <a:srgbClr val="003D62"/>
                </a:solidFill>
                <a:effectLst/>
                <a:uLnTx/>
                <a:uFillTx/>
                <a:latin typeface="Calibri"/>
                <a:ea typeface="+mn-ea"/>
                <a:cs typeface="+mn-cs"/>
              </a:rPr>
              <a:t>embedded</a:t>
            </a:r>
            <a:r>
              <a:rPr kumimoji="0" lang="nl-BE" sz="1800" b="0" i="0" u="none" strike="noStrike" kern="1200" cap="none" spc="0" normalizeH="0" baseline="0" noProof="0" dirty="0">
                <a:ln>
                  <a:noFill/>
                </a:ln>
                <a:solidFill>
                  <a:srgbClr val="003D62"/>
                </a:solidFill>
                <a:effectLst/>
                <a:uLnTx/>
                <a:uFillTx/>
                <a:latin typeface="Calibri"/>
                <a:ea typeface="+mn-ea"/>
                <a:cs typeface="+mn-cs"/>
              </a:rPr>
              <a:t> systems</a:t>
            </a: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srgbClr val="003D62"/>
                </a:solidFill>
                <a:effectLst/>
                <a:uLnTx/>
                <a:uFillTx/>
                <a:latin typeface="Calibri"/>
                <a:ea typeface="+mn-ea"/>
                <a:cs typeface="+mn-cs"/>
              </a:rPr>
              <a:t>Sensing and</a:t>
            </a:r>
            <a:r>
              <a:rPr lang="en-GB" sz="1800" dirty="0">
                <a:latin typeface="Calibri"/>
              </a:rPr>
              <a:t> </a:t>
            </a:r>
            <a:r>
              <a:rPr kumimoji="0" lang="en-GB" sz="1800" b="0" i="0" u="none" strike="noStrike" kern="1200" cap="none" spc="0" normalizeH="0" baseline="0" noProof="0" dirty="0">
                <a:ln>
                  <a:noFill/>
                </a:ln>
                <a:solidFill>
                  <a:srgbClr val="003D62"/>
                </a:solidFill>
                <a:effectLst/>
                <a:uLnTx/>
                <a:uFillTx/>
                <a:latin typeface="Calibri"/>
                <a:ea typeface="+mn-ea"/>
                <a:cs typeface="+mn-cs"/>
              </a:rPr>
              <a:t>perception</a:t>
            </a:r>
            <a:r>
              <a:rPr lang="en-GB" sz="1800" dirty="0">
                <a:latin typeface="Calibri"/>
              </a:rPr>
              <a:t> </a:t>
            </a:r>
            <a:r>
              <a:rPr kumimoji="0" lang="en-GB" sz="1800" b="0" i="0" u="none" strike="noStrike" kern="1200" cap="none" spc="0" normalizeH="0" baseline="0" noProof="0" dirty="0">
                <a:ln>
                  <a:noFill/>
                </a:ln>
                <a:solidFill>
                  <a:srgbClr val="003D62"/>
                </a:solidFill>
                <a:effectLst/>
                <a:uLnTx/>
                <a:uFillTx/>
                <a:latin typeface="Calibri"/>
                <a:ea typeface="+mn-ea"/>
                <a:cs typeface="+mn-cs"/>
              </a:rPr>
              <a:t>by</a:t>
            </a:r>
            <a:br>
              <a:rPr kumimoji="0" lang="en-GB" sz="1800" b="0" i="0" u="none" strike="noStrike" kern="1200" cap="none" spc="0" normalizeH="0" baseline="0" noProof="0" dirty="0">
                <a:ln>
                  <a:noFill/>
                </a:ln>
                <a:solidFill>
                  <a:srgbClr val="003D62"/>
                </a:solidFill>
                <a:effectLst/>
                <a:uLnTx/>
                <a:uFillTx/>
                <a:latin typeface="Calibri"/>
                <a:ea typeface="+mn-ea"/>
                <a:cs typeface="+mn-cs"/>
              </a:rPr>
            </a:br>
            <a:r>
              <a:rPr kumimoji="0" lang="en-GB" sz="1800" b="0" i="0" u="none" strike="noStrike" kern="1200" cap="none" spc="0" normalizeH="0" baseline="0" noProof="0" dirty="0">
                <a:ln>
                  <a:noFill/>
                </a:ln>
                <a:solidFill>
                  <a:srgbClr val="003D62"/>
                </a:solidFill>
                <a:effectLst/>
                <a:uLnTx/>
                <a:uFillTx/>
                <a:latin typeface="Calibri"/>
                <a:ea typeface="+mn-ea"/>
                <a:cs typeface="+mn-cs"/>
              </a:rPr>
              <a:t>autonomous</a:t>
            </a:r>
            <a:r>
              <a:rPr lang="en-GB" sz="1800" dirty="0">
                <a:latin typeface="Calibri"/>
              </a:rPr>
              <a:t> </a:t>
            </a:r>
            <a:r>
              <a:rPr kumimoji="0" lang="en-GB" sz="1800" b="0" i="0" u="none" strike="noStrike" kern="1200" cap="none" spc="0" normalizeH="0" baseline="0" noProof="0" dirty="0">
                <a:ln>
                  <a:noFill/>
                </a:ln>
                <a:solidFill>
                  <a:srgbClr val="003D62"/>
                </a:solidFill>
                <a:effectLst/>
                <a:uLnTx/>
                <a:uFillTx/>
                <a:latin typeface="Calibri"/>
                <a:ea typeface="+mn-ea"/>
                <a:cs typeface="+mn-cs"/>
              </a:rPr>
              <a:t>systems</a:t>
            </a:r>
          </a:p>
          <a:p>
            <a:pPr marL="342900" marR="0" lvl="0" indent="-342900" algn="l" defTabSz="914400" rtl="0" eaLnBrk="1" fontAlgn="base" latinLnBrk="0" hangingPunct="1">
              <a:lnSpc>
                <a:spcPct val="100000"/>
              </a:lnSpc>
              <a:spcBef>
                <a:spcPts val="0"/>
              </a:spcBef>
              <a:spcAft>
                <a:spcPts val="0"/>
              </a:spcAft>
              <a:buClrTx/>
              <a:buSzTx/>
              <a:buFontTx/>
              <a:buChar char="•"/>
              <a:tabLst/>
              <a:defRPr/>
            </a:pPr>
            <a:r>
              <a:rPr lang="en-GB" sz="1800" dirty="0">
                <a:latin typeface="Calibri"/>
              </a:rPr>
              <a:t>Sensor fusion for optimal</a:t>
            </a:r>
            <a:br>
              <a:rPr lang="en-GB" sz="1800" dirty="0">
                <a:latin typeface="Calibri"/>
              </a:rPr>
            </a:br>
            <a:r>
              <a:rPr lang="en-GB" sz="1800" dirty="0">
                <a:latin typeface="Calibri"/>
              </a:rPr>
              <a:t>control and non-destructive</a:t>
            </a:r>
            <a:br>
              <a:rPr lang="en-GB" sz="1800" dirty="0">
                <a:latin typeface="Calibri"/>
              </a:rPr>
            </a:br>
            <a:r>
              <a:rPr lang="en-GB" sz="1800" dirty="0">
                <a:latin typeface="Calibri"/>
              </a:rPr>
              <a:t>testing</a:t>
            </a:r>
            <a:endParaRPr kumimoji="0" lang="en-GB" sz="1800" b="0" i="0" u="none" strike="noStrike" kern="1200" cap="none" spc="0" normalizeH="0" baseline="0" noProof="0" dirty="0">
              <a:ln>
                <a:noFill/>
              </a:ln>
              <a:solidFill>
                <a:srgbClr val="003D62"/>
              </a:solidFill>
              <a:effectLst/>
              <a:uLnTx/>
              <a:uFillTx/>
              <a:latin typeface="Calibri"/>
              <a:ea typeface="+mn-ea"/>
              <a:cs typeface="+mn-cs"/>
            </a:endParaRPr>
          </a:p>
        </p:txBody>
      </p:sp>
    </p:spTree>
    <p:extLst>
      <p:ext uri="{BB962C8B-B14F-4D97-AF65-F5344CB8AC3E}">
        <p14:creationId xmlns:p14="http://schemas.microsoft.com/office/powerpoint/2010/main" val="392396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032377-C103-4EFE-98C1-80A6E5A7472A}" type="slidenum">
              <a:rPr lang="nl-NL" smtClean="0"/>
              <a:t>5</a:t>
            </a:fld>
            <a:endParaRPr lang="nl-NL" dirty="0"/>
          </a:p>
        </p:txBody>
      </p:sp>
      <p:graphicFrame>
        <p:nvGraphicFramePr>
          <p:cNvPr id="2" name="Table 1">
            <a:extLst>
              <a:ext uri="{FF2B5EF4-FFF2-40B4-BE49-F238E27FC236}">
                <a16:creationId xmlns:a16="http://schemas.microsoft.com/office/drawing/2014/main" id="{4BEED998-2BCB-4CC4-ADB4-FA4D43E6E0C2}"/>
              </a:ext>
            </a:extLst>
          </p:cNvPr>
          <p:cNvGraphicFramePr>
            <a:graphicFrameLocks noGrp="1"/>
          </p:cNvGraphicFramePr>
          <p:nvPr>
            <p:extLst>
              <p:ext uri="{D42A27DB-BD31-4B8C-83A1-F6EECF244321}">
                <p14:modId xmlns:p14="http://schemas.microsoft.com/office/powerpoint/2010/main" val="1856659307"/>
              </p:ext>
            </p:extLst>
          </p:nvPr>
        </p:nvGraphicFramePr>
        <p:xfrm>
          <a:off x="395536" y="836712"/>
          <a:ext cx="8352928" cy="4831650"/>
        </p:xfrm>
        <a:graphic>
          <a:graphicData uri="http://schemas.openxmlformats.org/drawingml/2006/table">
            <a:tbl>
              <a:tblPr>
                <a:tableStyleId>{69CF1AB2-1976-4502-BF36-3FF5EA218861}</a:tableStyleId>
              </a:tblPr>
              <a:tblGrid>
                <a:gridCol w="7272808">
                  <a:extLst>
                    <a:ext uri="{9D8B030D-6E8A-4147-A177-3AD203B41FA5}">
                      <a16:colId xmlns:a16="http://schemas.microsoft.com/office/drawing/2014/main" val="2884507415"/>
                    </a:ext>
                  </a:extLst>
                </a:gridCol>
                <a:gridCol w="1080120">
                  <a:extLst>
                    <a:ext uri="{9D8B030D-6E8A-4147-A177-3AD203B41FA5}">
                      <a16:colId xmlns:a16="http://schemas.microsoft.com/office/drawing/2014/main" val="3653438916"/>
                    </a:ext>
                  </a:extLst>
                </a:gridCol>
              </a:tblGrid>
              <a:tr h="101848">
                <a:tc>
                  <a:txBody>
                    <a:bodyPr/>
                    <a:lstStyle/>
                    <a:p>
                      <a:pPr algn="l" fontAlgn="t"/>
                      <a:r>
                        <a:rPr lang="nl-BE" sz="1200" u="none" strike="noStrike">
                          <a:effectLst/>
                        </a:rPr>
                        <a:t>Tijdsanalyse voor real-time ingebedde multicoresoftware.</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dirty="0">
                          <a:effectLst/>
                        </a:rPr>
                        <a:t>De Meulenaere Paul</a:t>
                      </a:r>
                      <a:endParaRPr lang="nl-BE" sz="1200" b="0" i="0" u="none" strike="noStrike" dirty="0">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46167635"/>
                  </a:ext>
                </a:extLst>
              </a:tr>
              <a:tr h="101848">
                <a:tc>
                  <a:txBody>
                    <a:bodyPr/>
                    <a:lstStyle/>
                    <a:p>
                      <a:pPr algn="l" fontAlgn="t"/>
                      <a:r>
                        <a:rPr lang="nl-BE" sz="1200" u="none" strike="noStrike">
                          <a:effectLst/>
                        </a:rPr>
                        <a:t>subcontracting in Enable S3</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De Meulenaere Paul</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1491683579"/>
                  </a:ext>
                </a:extLst>
              </a:tr>
              <a:tr h="101848">
                <a:tc>
                  <a:txBody>
                    <a:bodyPr/>
                    <a:lstStyle/>
                    <a:p>
                      <a:pPr algn="l" fontAlgn="t"/>
                      <a:r>
                        <a:rPr lang="nl-BE" sz="1200" u="none" strike="noStrike" dirty="0">
                          <a:effectLst/>
                        </a:rPr>
                        <a:t>Luchtidentificatie-registratie voor cultureel erfgoed: klimaatkwaliteit verbeteren (AIRCHECQ).</a:t>
                      </a:r>
                      <a:endParaRPr lang="nl-BE" sz="1200" b="0" i="0" u="none" strike="noStrike" dirty="0">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Demeyer Serge</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4052680859"/>
                  </a:ext>
                </a:extLst>
              </a:tr>
              <a:tr h="101848">
                <a:tc>
                  <a:txBody>
                    <a:bodyPr/>
                    <a:lstStyle/>
                    <a:p>
                      <a:pPr algn="l" fontAlgn="t"/>
                      <a:r>
                        <a:rPr lang="nl-BE" sz="1200" u="none" strike="noStrike" dirty="0">
                          <a:effectLst/>
                        </a:rPr>
                        <a:t>Mutaties in software testen: minder, slimmer en sneller (NEXT-O-TEST).</a:t>
                      </a:r>
                      <a:endParaRPr lang="nl-BE" sz="1200" b="0" i="0" u="none" strike="noStrike" dirty="0">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Demeyer Serge</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1076949852"/>
                  </a:ext>
                </a:extLst>
              </a:tr>
              <a:tr h="101848">
                <a:tc>
                  <a:txBody>
                    <a:bodyPr/>
                    <a:lstStyle/>
                    <a:p>
                      <a:pPr algn="l" fontAlgn="t"/>
                      <a:r>
                        <a:rPr lang="nl-BE" sz="1200" u="none" strike="noStrike" dirty="0">
                          <a:effectLst/>
                        </a:rPr>
                        <a:t>Optimaliseren van continue oplevering voor kleine software bedrijfjes.</a:t>
                      </a:r>
                      <a:endParaRPr lang="nl-BE" sz="1200" b="0" i="0" u="none" strike="noStrike" dirty="0">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Demeyer Serge</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2373570680"/>
                  </a:ext>
                </a:extLst>
              </a:tr>
              <a:tr h="101848">
                <a:tc>
                  <a:txBody>
                    <a:bodyPr/>
                    <a:lstStyle/>
                    <a:p>
                      <a:pPr algn="l" fontAlgn="t"/>
                      <a:r>
                        <a:rPr lang="nl-BE" sz="1200" u="none" strike="noStrike" dirty="0">
                          <a:effectLst/>
                        </a:rPr>
                        <a:t>Zinvol en schaalbaar hergebruik en compositie van modellen, met "frames".</a:t>
                      </a:r>
                      <a:endParaRPr lang="nl-BE" sz="1200" b="0" i="0" u="none" strike="noStrike" dirty="0">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Denil Joachim</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3817908879"/>
                  </a:ext>
                </a:extLst>
              </a:tr>
              <a:tr h="101848">
                <a:tc>
                  <a:txBody>
                    <a:bodyPr/>
                    <a:lstStyle/>
                    <a:p>
                      <a:pPr algn="l" fontAlgn="t"/>
                      <a:r>
                        <a:rPr lang="nl-BE" sz="1200" u="none" strike="noStrike" dirty="0">
                          <a:effectLst/>
                        </a:rPr>
                        <a:t>EMPHYSIS - Ingebedde systemen met fysische modellen in de productiecode.</a:t>
                      </a:r>
                      <a:endParaRPr lang="nl-BE" sz="1200" b="0" i="0" u="none" strike="noStrike" dirty="0">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Denil Joachim</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3767295875"/>
                  </a:ext>
                </a:extLst>
              </a:tr>
              <a:tr h="101848">
                <a:tc>
                  <a:txBody>
                    <a:bodyPr/>
                    <a:lstStyle/>
                    <a:p>
                      <a:pPr algn="l" fontAlgn="t"/>
                      <a:r>
                        <a:rPr lang="nl-BE" sz="1200" u="none" strike="noStrike" dirty="0">
                          <a:effectLst/>
                        </a:rPr>
                        <a:t>Innovatie in het ontwerp van elektronische systemen voor aeronautica</a:t>
                      </a:r>
                      <a:endParaRPr lang="nl-BE" sz="1200" b="0" i="0" u="none" strike="noStrike" dirty="0">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Denil Joachim</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3414082515"/>
                  </a:ext>
                </a:extLst>
              </a:tr>
              <a:tr h="101848">
                <a:tc>
                  <a:txBody>
                    <a:bodyPr/>
                    <a:lstStyle/>
                    <a:p>
                      <a:pPr algn="l" fontAlgn="t"/>
                      <a:r>
                        <a:rPr lang="nl-BE" sz="1200" u="none" strike="noStrike">
                          <a:effectLst/>
                        </a:rPr>
                        <a:t>3D audio personalisatie voor virtual-reality-toepassingen.</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Peremans Herbert</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2322900"/>
                  </a:ext>
                </a:extLst>
              </a:tr>
              <a:tr h="101848">
                <a:tc>
                  <a:txBody>
                    <a:bodyPr/>
                    <a:lstStyle/>
                    <a:p>
                      <a:pPr algn="l" fontAlgn="t"/>
                      <a:r>
                        <a:rPr lang="nl-BE" sz="1200" u="none" strike="noStrike">
                          <a:effectLst/>
                        </a:rPr>
                        <a:t>Schaal-vrije passieve akoestische lokalisatie door middel van gesynchroniseerde draadloze sensornetwerken.</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Steckel Jan</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2714330523"/>
                  </a:ext>
                </a:extLst>
              </a:tr>
              <a:tr h="152772">
                <a:tc>
                  <a:txBody>
                    <a:bodyPr/>
                    <a:lstStyle/>
                    <a:p>
                      <a:pPr algn="l" fontAlgn="t"/>
                      <a:r>
                        <a:rPr lang="nl-BE" sz="1200" u="none" strike="noStrike">
                          <a:effectLst/>
                        </a:rPr>
                        <a:t>AirLeakSLAM: on-line detectie van persluchtlekken in industriële omgevingen door combinatie van passieve en actieve ultrasone sensoren.</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Steckel Jan</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2610655242"/>
                  </a:ext>
                </a:extLst>
              </a:tr>
              <a:tr h="101848">
                <a:tc>
                  <a:txBody>
                    <a:bodyPr/>
                    <a:lstStyle/>
                    <a:p>
                      <a:pPr algn="l" fontAlgn="t"/>
                      <a:r>
                        <a:rPr lang="nl-BE" sz="1200" u="none" strike="noStrike">
                          <a:effectLst/>
                        </a:rPr>
                        <a:t>Biologisch geïnspireerde 3D radar sensor voor intelligente robots in complexe omgevingen.</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Steckel Jan</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598714904"/>
                  </a:ext>
                </a:extLst>
              </a:tr>
              <a:tr h="152772">
                <a:tc>
                  <a:txBody>
                    <a:bodyPr/>
                    <a:lstStyle/>
                    <a:p>
                      <a:pPr algn="l" fontAlgn="t"/>
                      <a:r>
                        <a:rPr lang="nl-BE" sz="1200" u="none" strike="noStrike">
                          <a:effectLst/>
                        </a:rPr>
                        <a:t>Een multi-scale benadering voor het modelleren van vroegtijdige thermo-hydro-mechanischl gedrag van niet-verstevigd beton.</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Steenackers Gunther</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3369216938"/>
                  </a:ext>
                </a:extLst>
              </a:tr>
              <a:tr h="101848">
                <a:tc>
                  <a:txBody>
                    <a:bodyPr/>
                    <a:lstStyle/>
                    <a:p>
                      <a:pPr algn="l" fontAlgn="t"/>
                      <a:r>
                        <a:rPr lang="nl-BE" sz="1200" u="none" strike="noStrike">
                          <a:effectLst/>
                        </a:rPr>
                        <a:t>Snelle breedband lock-in thermografie voor kwetsbare structuren gebruikmakend van systeemidentificatie.</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Steenackers Gunther</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2195416846"/>
                  </a:ext>
                </a:extLst>
              </a:tr>
              <a:tr h="101848">
                <a:tc>
                  <a:txBody>
                    <a:bodyPr/>
                    <a:lstStyle/>
                    <a:p>
                      <a:pPr algn="l" fontAlgn="t"/>
                      <a:r>
                        <a:rPr lang="nl-BE" sz="1200" u="none" strike="noStrike" dirty="0">
                          <a:effectLst/>
                        </a:rPr>
                        <a:t>Slimme integratie van numerieke modellen met thermische inspectie (SINT).</a:t>
                      </a:r>
                      <a:endParaRPr lang="nl-BE" sz="1200" b="0" i="0" u="none" strike="noStrike" dirty="0">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Steenackers Gunther</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3859812970"/>
                  </a:ext>
                </a:extLst>
              </a:tr>
              <a:tr h="254620">
                <a:tc>
                  <a:txBody>
                    <a:bodyPr/>
                    <a:lstStyle/>
                    <a:p>
                      <a:pPr algn="l" fontAlgn="t"/>
                      <a:r>
                        <a:rPr lang="nl-BE" sz="1200" u="none" strike="noStrike">
                          <a:effectLst/>
                        </a:rPr>
                        <a:t>Ontwikkeling van een nieuwe optische signaalverwerkingmethode om vervormingen in de asfaltconstructie te analyseren met behulp van Fiber Bragg technologie met het oog op het ontwerpen van een nieuw asfaltmodel.</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Vanlanduit Steve</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1916402926"/>
                  </a:ext>
                </a:extLst>
              </a:tr>
              <a:tr h="101848">
                <a:tc>
                  <a:txBody>
                    <a:bodyPr/>
                    <a:lstStyle/>
                    <a:p>
                      <a:pPr algn="l" fontAlgn="t"/>
                      <a:r>
                        <a:rPr lang="nl-BE" sz="1200" u="none" strike="noStrike">
                          <a:effectLst/>
                        </a:rPr>
                        <a:t>3D camera geassisteerde trillingsmetingen voor producttesten en kwaliteitscontrole.</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a:effectLst/>
                        </a:rPr>
                        <a:t>Vanlanduit Steve</a:t>
                      </a:r>
                      <a:endParaRPr lang="nl-BE" sz="1200" b="0" i="0" u="none" strike="noStrike">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2883473102"/>
                  </a:ext>
                </a:extLst>
              </a:tr>
              <a:tr h="101848">
                <a:tc>
                  <a:txBody>
                    <a:bodyPr/>
                    <a:lstStyle/>
                    <a:p>
                      <a:pPr algn="l" fontAlgn="t"/>
                      <a:r>
                        <a:rPr lang="nl-BE" sz="1200" u="none" strike="noStrike">
                          <a:effectLst/>
                        </a:rPr>
                        <a:t>Sensing en simulatie voor slimme assemblage en logistiek (SENSALO).</a:t>
                      </a:r>
                      <a:endParaRPr lang="nl-BE" sz="1200" b="0" i="0" u="none" strike="noStrike">
                        <a:solidFill>
                          <a:srgbClr val="000000"/>
                        </a:solidFill>
                        <a:effectLst/>
                        <a:latin typeface="Calibri" panose="020F0502020204030204" pitchFamily="34" charset="0"/>
                      </a:endParaRPr>
                    </a:p>
                  </a:txBody>
                  <a:tcPr marL="4265" marR="4265" marT="4265" marB="0"/>
                </a:tc>
                <a:tc>
                  <a:txBody>
                    <a:bodyPr/>
                    <a:lstStyle/>
                    <a:p>
                      <a:pPr algn="l" fontAlgn="t"/>
                      <a:r>
                        <a:rPr lang="nl-BE" sz="1200" u="none" strike="noStrike" dirty="0">
                          <a:effectLst/>
                        </a:rPr>
                        <a:t>Vanlanduit Steve</a:t>
                      </a:r>
                      <a:endParaRPr lang="nl-BE" sz="1200" b="0" i="0" u="none" strike="noStrike" dirty="0">
                        <a:solidFill>
                          <a:srgbClr val="000000"/>
                        </a:solidFill>
                        <a:effectLst/>
                        <a:latin typeface="Calibri" panose="020F0502020204030204" pitchFamily="34" charset="0"/>
                      </a:endParaRPr>
                    </a:p>
                  </a:txBody>
                  <a:tcPr marL="4265" marR="4265" marT="4265" marB="0"/>
                </a:tc>
                <a:extLst>
                  <a:ext uri="{0D108BD9-81ED-4DB2-BD59-A6C34878D82A}">
                    <a16:rowId xmlns:a16="http://schemas.microsoft.com/office/drawing/2014/main" val="1518157261"/>
                  </a:ext>
                </a:extLst>
              </a:tr>
            </a:tbl>
          </a:graphicData>
        </a:graphic>
      </p:graphicFrame>
    </p:spTree>
    <p:extLst>
      <p:ext uri="{BB962C8B-B14F-4D97-AF65-F5344CB8AC3E}">
        <p14:creationId xmlns:p14="http://schemas.microsoft.com/office/powerpoint/2010/main" val="164226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UA">
      <a:dk1>
        <a:sysClr val="windowText" lastClr="000000"/>
      </a:dk1>
      <a:lt1>
        <a:sysClr val="window" lastClr="FFFFFF"/>
      </a:lt1>
      <a:dk2>
        <a:srgbClr val="004466"/>
      </a:dk2>
      <a:lt2>
        <a:srgbClr val="BBCCCC"/>
      </a:lt2>
      <a:accent1>
        <a:srgbClr val="004466"/>
      </a:accent1>
      <a:accent2>
        <a:srgbClr val="881133"/>
      </a:accent2>
      <a:accent3>
        <a:srgbClr val="889999"/>
      </a:accent3>
      <a:accent4>
        <a:srgbClr val="3399CC"/>
      </a:accent4>
      <a:accent5>
        <a:srgbClr val="DD9911"/>
      </a:accent5>
      <a:accent6>
        <a:srgbClr val="AAAA00"/>
      </a:accent6>
      <a:hlink>
        <a:srgbClr val="004466"/>
      </a:hlink>
      <a:folHlink>
        <a:srgbClr val="88113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2352</Words>
  <Application>Microsoft Office PowerPoint</Application>
  <PresentationFormat>On-screen Show (4:3)</PresentationFormat>
  <Paragraphs>153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Kantoorthema</vt:lpstr>
      <vt:lpstr>NEXOR IOF consortium Cyber Physical Systems Fons De Mey - Research &amp; Innovation Manager</vt:lpstr>
      <vt:lpstr>PowerPoint Presentation</vt:lpstr>
      <vt:lpstr>Cyber Physical Systems = High Tech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2013-10-11T12:12:31Z</dcterms:created>
  <dcterms:modified xsi:type="dcterms:W3CDTF">2018-10-19T18:53:16Z</dcterms:modified>
</cp:coreProperties>
</file>